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68" r:id="rId4"/>
    <p:sldId id="270" r:id="rId5"/>
    <p:sldId id="271" r:id="rId6"/>
    <p:sldId id="269" r:id="rId7"/>
    <p:sldId id="267" r:id="rId8"/>
    <p:sldId id="258" r:id="rId9"/>
    <p:sldId id="276" r:id="rId10"/>
    <p:sldId id="272" r:id="rId11"/>
    <p:sldId id="274" r:id="rId12"/>
    <p:sldId id="275" r:id="rId13"/>
    <p:sldId id="273" r:id="rId14"/>
    <p:sldId id="259" r:id="rId15"/>
    <p:sldId id="265" r:id="rId16"/>
    <p:sldId id="260" r:id="rId17"/>
    <p:sldId id="261" r:id="rId18"/>
    <p:sldId id="262" r:id="rId19"/>
    <p:sldId id="264" r:id="rId20"/>
    <p:sldId id="266"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7294" autoAdjust="0"/>
  </p:normalViewPr>
  <p:slideViewPr>
    <p:cSldViewPr snapToGrid="0">
      <p:cViewPr varScale="1">
        <p:scale>
          <a:sx n="61" d="100"/>
          <a:sy n="61" d="100"/>
        </p:scale>
        <p:origin x="12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2081A4-92B2-4831-AABF-0D22EDD49194}" type="datetimeFigureOut">
              <a:rPr lang="zh-CN" altLang="en-US" smtClean="0"/>
              <a:t>2023/12/9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C4966D-9186-4EAE-A7F2-2B147D7F2013}" type="slidenum">
              <a:rPr lang="zh-CN" altLang="en-US" smtClean="0"/>
              <a:t>‹#›</a:t>
            </a:fld>
            <a:endParaRPr lang="zh-CN" altLang="en-US"/>
          </a:p>
        </p:txBody>
      </p:sp>
    </p:spTree>
    <p:extLst>
      <p:ext uri="{BB962C8B-B14F-4D97-AF65-F5344CB8AC3E}">
        <p14:creationId xmlns:p14="http://schemas.microsoft.com/office/powerpoint/2010/main" val="2907646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uFont typeface="+mj-lt"/>
              <a:buAutoNum type="arabicPeriod"/>
            </a:pPr>
            <a:r>
              <a:rPr lang="zh-CN" altLang="en-US" b="1" i="0" dirty="0">
                <a:solidFill>
                  <a:srgbClr val="D1D5DB"/>
                </a:solidFill>
                <a:effectLst/>
                <a:latin typeface="Söhne"/>
              </a:rPr>
              <a:t>更深的网络结构</a:t>
            </a:r>
            <a:r>
              <a:rPr lang="en-US" altLang="zh-CN" b="0" i="0" dirty="0">
                <a:solidFill>
                  <a:srgbClr val="D1D5DB"/>
                </a:solidFill>
                <a:effectLst/>
                <a:latin typeface="Söhne"/>
              </a:rPr>
              <a:t>: </a:t>
            </a:r>
            <a:r>
              <a:rPr lang="en-US" altLang="zh-CN" b="0" i="0" dirty="0" err="1">
                <a:solidFill>
                  <a:srgbClr val="D1D5DB"/>
                </a:solidFill>
                <a:effectLst/>
                <a:latin typeface="Söhne"/>
              </a:rPr>
              <a:t>ResNet</a:t>
            </a:r>
            <a:r>
              <a:rPr lang="zh-CN" altLang="en-US" b="0" i="0" dirty="0">
                <a:solidFill>
                  <a:srgbClr val="D1D5DB"/>
                </a:solidFill>
                <a:effectLst/>
                <a:latin typeface="Söhne"/>
              </a:rPr>
              <a:t>通过引入残差连接解决了深度神经网络训练中的梯度消失问题，这使得它可以成功地训练更深层次的网络，而更深的网络通常能够学习到更抽象和复杂的特征表示。</a:t>
            </a:r>
          </a:p>
          <a:p>
            <a:pPr algn="l">
              <a:buFont typeface="+mj-lt"/>
              <a:buAutoNum type="arabicPeriod"/>
            </a:pPr>
            <a:r>
              <a:rPr lang="zh-CN" altLang="en-US" b="1" i="0" dirty="0">
                <a:solidFill>
                  <a:srgbClr val="D1D5DB"/>
                </a:solidFill>
                <a:effectLst/>
                <a:latin typeface="Söhne"/>
              </a:rPr>
              <a:t>更好的特征传递</a:t>
            </a:r>
            <a:r>
              <a:rPr lang="en-US" altLang="zh-CN" b="0" i="0" dirty="0">
                <a:solidFill>
                  <a:srgbClr val="D1D5DB"/>
                </a:solidFill>
                <a:effectLst/>
                <a:latin typeface="Söhne"/>
              </a:rPr>
              <a:t>: </a:t>
            </a:r>
            <a:r>
              <a:rPr lang="en-US" altLang="zh-CN" b="0" i="0" dirty="0" err="1">
                <a:solidFill>
                  <a:srgbClr val="D1D5DB"/>
                </a:solidFill>
                <a:effectLst/>
                <a:latin typeface="Söhne"/>
              </a:rPr>
              <a:t>ResNet</a:t>
            </a:r>
            <a:r>
              <a:rPr lang="zh-CN" altLang="en-US" b="0" i="0" dirty="0">
                <a:solidFill>
                  <a:srgbClr val="D1D5DB"/>
                </a:solidFill>
                <a:effectLst/>
                <a:latin typeface="Söhne"/>
              </a:rPr>
              <a:t>的残差模块设计使得输入信息可以通过跳跃连接直接传递到后续层，这有助于网络在进行深层特征学习时保持信息的完整性。</a:t>
            </a:r>
          </a:p>
          <a:p>
            <a:pPr algn="l">
              <a:buFont typeface="+mj-lt"/>
              <a:buAutoNum type="arabicPeriod"/>
            </a:pPr>
            <a:r>
              <a:rPr lang="zh-CN" altLang="en-US" b="1" i="0" dirty="0">
                <a:solidFill>
                  <a:srgbClr val="D1D5DB"/>
                </a:solidFill>
                <a:effectLst/>
                <a:latin typeface="Söhne"/>
              </a:rPr>
              <a:t>广泛的应用</a:t>
            </a:r>
            <a:r>
              <a:rPr lang="en-US" altLang="zh-CN" b="0" i="0" dirty="0">
                <a:solidFill>
                  <a:srgbClr val="D1D5DB"/>
                </a:solidFill>
                <a:effectLst/>
                <a:latin typeface="Söhne"/>
              </a:rPr>
              <a:t>: </a:t>
            </a:r>
            <a:r>
              <a:rPr lang="en-US" altLang="zh-CN" b="0" i="0" dirty="0" err="1">
                <a:solidFill>
                  <a:srgbClr val="D1D5DB"/>
                </a:solidFill>
                <a:effectLst/>
                <a:latin typeface="Söhne"/>
              </a:rPr>
              <a:t>ResNet</a:t>
            </a:r>
            <a:r>
              <a:rPr lang="zh-CN" altLang="en-US" b="0" i="0" dirty="0">
                <a:solidFill>
                  <a:srgbClr val="D1D5DB"/>
                </a:solidFill>
                <a:effectLst/>
                <a:latin typeface="Söhne"/>
              </a:rPr>
              <a:t>在多个视觉识别任务中表现出色，例如图像分类、目标检测和语义分割，在这些任务中它经常作为基础网络（</a:t>
            </a:r>
            <a:r>
              <a:rPr lang="en-US" altLang="zh-CN" b="0" i="0" dirty="0">
                <a:solidFill>
                  <a:srgbClr val="D1D5DB"/>
                </a:solidFill>
                <a:effectLst/>
                <a:latin typeface="Söhne"/>
              </a:rPr>
              <a:t>backbone</a:t>
            </a:r>
            <a:r>
              <a:rPr lang="zh-CN" altLang="en-US" b="0" i="0" dirty="0">
                <a:solidFill>
                  <a:srgbClr val="D1D5DB"/>
                </a:solidFill>
                <a:effectLst/>
                <a:latin typeface="Söhne"/>
              </a:rPr>
              <a:t>）使用。</a:t>
            </a:r>
          </a:p>
          <a:p>
            <a:pPr algn="l">
              <a:buFont typeface="+mj-lt"/>
              <a:buAutoNum type="arabicPeriod"/>
            </a:pPr>
            <a:r>
              <a:rPr lang="zh-CN" altLang="en-US" b="1" i="0" dirty="0">
                <a:solidFill>
                  <a:srgbClr val="D1D5DB"/>
                </a:solidFill>
                <a:effectLst/>
                <a:latin typeface="Söhne"/>
              </a:rPr>
              <a:t>转移学习性能</a:t>
            </a:r>
            <a:r>
              <a:rPr lang="en-US" altLang="zh-CN" b="0" i="0" dirty="0">
                <a:solidFill>
                  <a:srgbClr val="D1D5DB"/>
                </a:solidFill>
                <a:effectLst/>
                <a:latin typeface="Söhne"/>
              </a:rPr>
              <a:t>: </a:t>
            </a:r>
            <a:r>
              <a:rPr lang="en-US" altLang="zh-CN" b="0" i="0" dirty="0" err="1">
                <a:solidFill>
                  <a:srgbClr val="D1D5DB"/>
                </a:solidFill>
                <a:effectLst/>
                <a:latin typeface="Söhne"/>
              </a:rPr>
              <a:t>ResNet</a:t>
            </a:r>
            <a:r>
              <a:rPr lang="zh-CN" altLang="en-US" b="0" i="0" dirty="0">
                <a:solidFill>
                  <a:srgbClr val="D1D5DB"/>
                </a:solidFill>
                <a:effectLst/>
                <a:latin typeface="Söhne"/>
              </a:rPr>
              <a:t>在转移学习方面表现优异，预训练的</a:t>
            </a:r>
            <a:r>
              <a:rPr lang="en-US" altLang="zh-CN" b="0" i="0" dirty="0" err="1">
                <a:solidFill>
                  <a:srgbClr val="D1D5DB"/>
                </a:solidFill>
                <a:effectLst/>
                <a:latin typeface="Söhne"/>
              </a:rPr>
              <a:t>ResNet</a:t>
            </a:r>
            <a:r>
              <a:rPr lang="zh-CN" altLang="en-US" b="0" i="0" dirty="0">
                <a:solidFill>
                  <a:srgbClr val="D1D5DB"/>
                </a:solidFill>
                <a:effectLst/>
                <a:latin typeface="Söhne"/>
              </a:rPr>
              <a:t>模型可以很容易地适应新的任务和数据集，这使得它在处理少量数据时仍然能够达到很好的性能。</a:t>
            </a:r>
          </a:p>
          <a:p>
            <a:pPr algn="l">
              <a:buFont typeface="+mj-lt"/>
              <a:buAutoNum type="arabicPeriod"/>
            </a:pPr>
            <a:r>
              <a:rPr lang="zh-CN" altLang="en-US" b="1" i="0" dirty="0">
                <a:solidFill>
                  <a:srgbClr val="D1D5DB"/>
                </a:solidFill>
                <a:effectLst/>
                <a:latin typeface="Söhne"/>
              </a:rPr>
              <a:t>研究基础扎实</a:t>
            </a:r>
            <a:r>
              <a:rPr lang="en-US" altLang="zh-CN" b="0" i="0" dirty="0">
                <a:solidFill>
                  <a:srgbClr val="D1D5DB"/>
                </a:solidFill>
                <a:effectLst/>
                <a:latin typeface="Söhne"/>
              </a:rPr>
              <a:t>: </a:t>
            </a:r>
            <a:r>
              <a:rPr lang="en-US" altLang="zh-CN" b="0" i="0" dirty="0" err="1">
                <a:solidFill>
                  <a:srgbClr val="D1D5DB"/>
                </a:solidFill>
                <a:effectLst/>
                <a:latin typeface="Söhne"/>
              </a:rPr>
              <a:t>ResNet</a:t>
            </a:r>
            <a:r>
              <a:rPr lang="zh-CN" altLang="en-US" b="0" i="0" dirty="0">
                <a:solidFill>
                  <a:srgbClr val="D1D5DB"/>
                </a:solidFill>
                <a:effectLst/>
                <a:latin typeface="Söhne"/>
              </a:rPr>
              <a:t>自提出以来，已经有大量的研究基于其架构进行优化和扩展，形成了一个坚实的研究基础和社区支持。</a:t>
            </a:r>
          </a:p>
          <a:p>
            <a:pPr algn="l"/>
            <a:r>
              <a:rPr lang="zh-CN" altLang="en-US" b="0" i="0" dirty="0">
                <a:solidFill>
                  <a:srgbClr val="D1D5DB"/>
                </a:solidFill>
                <a:effectLst/>
                <a:latin typeface="Söhne"/>
              </a:rPr>
              <a:t>相比之下，</a:t>
            </a:r>
            <a:r>
              <a:rPr lang="en-US" altLang="zh-CN" b="0" i="0" dirty="0" err="1">
                <a:solidFill>
                  <a:srgbClr val="D1D5DB"/>
                </a:solidFill>
                <a:effectLst/>
                <a:latin typeface="Söhne"/>
              </a:rPr>
              <a:t>ENet</a:t>
            </a:r>
            <a:r>
              <a:rPr lang="zh-CN" altLang="en-US" b="0" i="0" dirty="0">
                <a:solidFill>
                  <a:srgbClr val="D1D5DB"/>
                </a:solidFill>
                <a:effectLst/>
                <a:latin typeface="Söhne"/>
              </a:rPr>
              <a:t>的设计目标是在保持较低计算复杂度的同时进行有效的视觉任务处理，它在需要快速和高效处理的应用场景（例如移动设备或实时系统）中表现较好。然而，当模型复杂度和准确度成为更重要的因素时，</a:t>
            </a:r>
            <a:r>
              <a:rPr lang="en-US" altLang="zh-CN" b="0" i="0" dirty="0" err="1">
                <a:solidFill>
                  <a:srgbClr val="D1D5DB"/>
                </a:solidFill>
                <a:effectLst/>
                <a:latin typeface="Söhne"/>
              </a:rPr>
              <a:t>ResNet</a:t>
            </a:r>
            <a:r>
              <a:rPr lang="zh-CN" altLang="en-US" b="0" i="0" dirty="0">
                <a:solidFill>
                  <a:srgbClr val="D1D5DB"/>
                </a:solidFill>
                <a:effectLst/>
                <a:latin typeface="Söhne"/>
              </a:rPr>
              <a:t>通常是更佳的选择。</a:t>
            </a:r>
          </a:p>
          <a:p>
            <a:endParaRPr lang="zh-CN" altLang="en-US" dirty="0"/>
          </a:p>
        </p:txBody>
      </p:sp>
      <p:sp>
        <p:nvSpPr>
          <p:cNvPr id="4" name="灯片编号占位符 3"/>
          <p:cNvSpPr>
            <a:spLocks noGrp="1"/>
          </p:cNvSpPr>
          <p:nvPr>
            <p:ph type="sldNum" sz="quarter" idx="5"/>
          </p:nvPr>
        </p:nvSpPr>
        <p:spPr/>
        <p:txBody>
          <a:bodyPr/>
          <a:lstStyle/>
          <a:p>
            <a:fld id="{B0C4966D-9186-4EAE-A7F2-2B147D7F2013}" type="slidenum">
              <a:rPr lang="zh-CN" altLang="en-US" smtClean="0"/>
              <a:t>12</a:t>
            </a:fld>
            <a:endParaRPr lang="zh-CN" altLang="en-US"/>
          </a:p>
        </p:txBody>
      </p:sp>
    </p:spTree>
    <p:extLst>
      <p:ext uri="{BB962C8B-B14F-4D97-AF65-F5344CB8AC3E}">
        <p14:creationId xmlns:p14="http://schemas.microsoft.com/office/powerpoint/2010/main" val="5216026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4F7165-6C36-3C78-CC7D-85783235C030}"/>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4A1EACF-F595-F343-BCFC-D2F50822C3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1DF706C0-0E58-8E36-18E4-899AD81C5D05}"/>
              </a:ext>
            </a:extLst>
          </p:cNvPr>
          <p:cNvSpPr>
            <a:spLocks noGrp="1"/>
          </p:cNvSpPr>
          <p:nvPr>
            <p:ph type="dt" sz="half" idx="10"/>
          </p:nvPr>
        </p:nvSpPr>
        <p:spPr/>
        <p:txBody>
          <a:bodyPr/>
          <a:lstStyle/>
          <a:p>
            <a:fld id="{55A7CA80-43E3-49BD-93B7-6F74CAD777F2}" type="datetimeFigureOut">
              <a:rPr lang="zh-CN" altLang="en-US" smtClean="0"/>
              <a:t>2023/12/9</a:t>
            </a:fld>
            <a:endParaRPr lang="zh-CN" altLang="en-US"/>
          </a:p>
        </p:txBody>
      </p:sp>
      <p:sp>
        <p:nvSpPr>
          <p:cNvPr id="5" name="页脚占位符 4">
            <a:extLst>
              <a:ext uri="{FF2B5EF4-FFF2-40B4-BE49-F238E27FC236}">
                <a16:creationId xmlns:a16="http://schemas.microsoft.com/office/drawing/2014/main" id="{44D568F9-D134-B021-B3EC-36F97A9E4D0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3E6BD70-224F-CADA-C653-E8798A3E1C2C}"/>
              </a:ext>
            </a:extLst>
          </p:cNvPr>
          <p:cNvSpPr>
            <a:spLocks noGrp="1"/>
          </p:cNvSpPr>
          <p:nvPr>
            <p:ph type="sldNum" sz="quarter" idx="12"/>
          </p:nvPr>
        </p:nvSpPr>
        <p:spPr/>
        <p:txBody>
          <a:body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981599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9A7577-9A24-5B53-30C8-C2DD0CEC15E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E38A8B1-0D7B-202F-993C-719ECAD906EB}"/>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AA31BBC-03D5-5A00-E6D2-BEF1AA58A5A8}"/>
              </a:ext>
            </a:extLst>
          </p:cNvPr>
          <p:cNvSpPr>
            <a:spLocks noGrp="1"/>
          </p:cNvSpPr>
          <p:nvPr>
            <p:ph type="dt" sz="half" idx="10"/>
          </p:nvPr>
        </p:nvSpPr>
        <p:spPr/>
        <p:txBody>
          <a:bodyPr/>
          <a:lstStyle/>
          <a:p>
            <a:fld id="{55A7CA80-43E3-49BD-93B7-6F74CAD777F2}" type="datetimeFigureOut">
              <a:rPr lang="zh-CN" altLang="en-US" smtClean="0"/>
              <a:t>2023/12/9</a:t>
            </a:fld>
            <a:endParaRPr lang="zh-CN" altLang="en-US"/>
          </a:p>
        </p:txBody>
      </p:sp>
      <p:sp>
        <p:nvSpPr>
          <p:cNvPr id="5" name="页脚占位符 4">
            <a:extLst>
              <a:ext uri="{FF2B5EF4-FFF2-40B4-BE49-F238E27FC236}">
                <a16:creationId xmlns:a16="http://schemas.microsoft.com/office/drawing/2014/main" id="{56C8B28D-E2D3-8037-549C-B2808BACBC4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A44D85D-9912-E59B-641D-2CE48A25F6CC}"/>
              </a:ext>
            </a:extLst>
          </p:cNvPr>
          <p:cNvSpPr>
            <a:spLocks noGrp="1"/>
          </p:cNvSpPr>
          <p:nvPr>
            <p:ph type="sldNum" sz="quarter" idx="12"/>
          </p:nvPr>
        </p:nvSpPr>
        <p:spPr/>
        <p:txBody>
          <a:body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698421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1C2DC0D-4939-DE17-BF01-B86E459B465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C1715FF-0F84-C7D8-CB71-47C564C068D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31CAE2A-CED2-759A-EA08-B9581DD30097}"/>
              </a:ext>
            </a:extLst>
          </p:cNvPr>
          <p:cNvSpPr>
            <a:spLocks noGrp="1"/>
          </p:cNvSpPr>
          <p:nvPr>
            <p:ph type="dt" sz="half" idx="10"/>
          </p:nvPr>
        </p:nvSpPr>
        <p:spPr/>
        <p:txBody>
          <a:bodyPr/>
          <a:lstStyle/>
          <a:p>
            <a:fld id="{55A7CA80-43E3-49BD-93B7-6F74CAD777F2}" type="datetimeFigureOut">
              <a:rPr lang="zh-CN" altLang="en-US" smtClean="0"/>
              <a:t>2023/12/9</a:t>
            </a:fld>
            <a:endParaRPr lang="zh-CN" altLang="en-US"/>
          </a:p>
        </p:txBody>
      </p:sp>
      <p:sp>
        <p:nvSpPr>
          <p:cNvPr id="5" name="页脚占位符 4">
            <a:extLst>
              <a:ext uri="{FF2B5EF4-FFF2-40B4-BE49-F238E27FC236}">
                <a16:creationId xmlns:a16="http://schemas.microsoft.com/office/drawing/2014/main" id="{6D4FF82B-5708-4EAA-A99B-30BCA48DD7C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A3E7451-656C-F50E-AE55-1231786EBF5C}"/>
              </a:ext>
            </a:extLst>
          </p:cNvPr>
          <p:cNvSpPr>
            <a:spLocks noGrp="1"/>
          </p:cNvSpPr>
          <p:nvPr>
            <p:ph type="sldNum" sz="quarter" idx="12"/>
          </p:nvPr>
        </p:nvSpPr>
        <p:spPr/>
        <p:txBody>
          <a:body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2637780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AECAD2-06AD-41DD-B570-B927FEF349C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52CB8A-4AB0-02FF-D3D1-3E53DDB0C47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6217CF8-2B10-9FB0-B92D-0E211A6E97D3}"/>
              </a:ext>
            </a:extLst>
          </p:cNvPr>
          <p:cNvSpPr>
            <a:spLocks noGrp="1"/>
          </p:cNvSpPr>
          <p:nvPr>
            <p:ph type="dt" sz="half" idx="10"/>
          </p:nvPr>
        </p:nvSpPr>
        <p:spPr/>
        <p:txBody>
          <a:bodyPr/>
          <a:lstStyle/>
          <a:p>
            <a:fld id="{55A7CA80-43E3-49BD-93B7-6F74CAD777F2}" type="datetimeFigureOut">
              <a:rPr lang="zh-CN" altLang="en-US" smtClean="0"/>
              <a:t>2023/12/9</a:t>
            </a:fld>
            <a:endParaRPr lang="zh-CN" altLang="en-US"/>
          </a:p>
        </p:txBody>
      </p:sp>
      <p:sp>
        <p:nvSpPr>
          <p:cNvPr id="5" name="页脚占位符 4">
            <a:extLst>
              <a:ext uri="{FF2B5EF4-FFF2-40B4-BE49-F238E27FC236}">
                <a16:creationId xmlns:a16="http://schemas.microsoft.com/office/drawing/2014/main" id="{7E04E77C-6DF3-1670-EDA1-F0EF88DADF3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D974966-8C77-C627-17E2-BEABD9A3DF56}"/>
              </a:ext>
            </a:extLst>
          </p:cNvPr>
          <p:cNvSpPr>
            <a:spLocks noGrp="1"/>
          </p:cNvSpPr>
          <p:nvPr>
            <p:ph type="sldNum" sz="quarter" idx="12"/>
          </p:nvPr>
        </p:nvSpPr>
        <p:spPr/>
        <p:txBody>
          <a:body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3825237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E37AB4-E949-2FED-7B5E-3492958E768A}"/>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AFDEEB2-5DBE-78C4-29C4-B83E133A26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AAE4DDC4-E662-4D45-168E-E3817590C0B0}"/>
              </a:ext>
            </a:extLst>
          </p:cNvPr>
          <p:cNvSpPr>
            <a:spLocks noGrp="1"/>
          </p:cNvSpPr>
          <p:nvPr>
            <p:ph type="dt" sz="half" idx="10"/>
          </p:nvPr>
        </p:nvSpPr>
        <p:spPr/>
        <p:txBody>
          <a:bodyPr/>
          <a:lstStyle/>
          <a:p>
            <a:fld id="{55A7CA80-43E3-49BD-93B7-6F74CAD777F2}" type="datetimeFigureOut">
              <a:rPr lang="zh-CN" altLang="en-US" smtClean="0"/>
              <a:t>2023/12/9</a:t>
            </a:fld>
            <a:endParaRPr lang="zh-CN" altLang="en-US"/>
          </a:p>
        </p:txBody>
      </p:sp>
      <p:sp>
        <p:nvSpPr>
          <p:cNvPr id="5" name="页脚占位符 4">
            <a:extLst>
              <a:ext uri="{FF2B5EF4-FFF2-40B4-BE49-F238E27FC236}">
                <a16:creationId xmlns:a16="http://schemas.microsoft.com/office/drawing/2014/main" id="{29A2601E-2A62-B9BF-3288-59F892DCE5E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C9EE759-37B6-8D4E-BBC2-A1406D71F758}"/>
              </a:ext>
            </a:extLst>
          </p:cNvPr>
          <p:cNvSpPr>
            <a:spLocks noGrp="1"/>
          </p:cNvSpPr>
          <p:nvPr>
            <p:ph type="sldNum" sz="quarter" idx="12"/>
          </p:nvPr>
        </p:nvSpPr>
        <p:spPr/>
        <p:txBody>
          <a:body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3340369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025A0D-EEC9-BB52-3D30-D10D43CEF69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B26388C-4EF2-3973-6536-15D40FF6C064}"/>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62C346FA-90A2-4203-152F-D6F4F338DA94}"/>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8E50CC53-4BA8-2F53-EC45-857FD9D1AA78}"/>
              </a:ext>
            </a:extLst>
          </p:cNvPr>
          <p:cNvSpPr>
            <a:spLocks noGrp="1"/>
          </p:cNvSpPr>
          <p:nvPr>
            <p:ph type="dt" sz="half" idx="10"/>
          </p:nvPr>
        </p:nvSpPr>
        <p:spPr/>
        <p:txBody>
          <a:bodyPr/>
          <a:lstStyle/>
          <a:p>
            <a:fld id="{55A7CA80-43E3-49BD-93B7-6F74CAD777F2}" type="datetimeFigureOut">
              <a:rPr lang="zh-CN" altLang="en-US" smtClean="0"/>
              <a:t>2023/12/9</a:t>
            </a:fld>
            <a:endParaRPr lang="zh-CN" altLang="en-US"/>
          </a:p>
        </p:txBody>
      </p:sp>
      <p:sp>
        <p:nvSpPr>
          <p:cNvPr id="6" name="页脚占位符 5">
            <a:extLst>
              <a:ext uri="{FF2B5EF4-FFF2-40B4-BE49-F238E27FC236}">
                <a16:creationId xmlns:a16="http://schemas.microsoft.com/office/drawing/2014/main" id="{A034256C-088D-40E6-63D9-3F77E6D3341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5E417D4-5F6C-1653-7CB2-7FD99EF3AF7F}"/>
              </a:ext>
            </a:extLst>
          </p:cNvPr>
          <p:cNvSpPr>
            <a:spLocks noGrp="1"/>
          </p:cNvSpPr>
          <p:nvPr>
            <p:ph type="sldNum" sz="quarter" idx="12"/>
          </p:nvPr>
        </p:nvSpPr>
        <p:spPr/>
        <p:txBody>
          <a:body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1111222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FA183B-7CA1-3546-489F-D0201B0AC95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01E97F1-D762-4EC3-7788-068BF60A33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18361277-8AC2-0E50-6170-5B9235C9B400}"/>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B8DEA54B-B107-6B49-3384-6E336B57F6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66582A2-B425-61AE-BDBA-38C521D8AB88}"/>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6681561B-1FA1-E709-567B-F6B733A36F26}"/>
              </a:ext>
            </a:extLst>
          </p:cNvPr>
          <p:cNvSpPr>
            <a:spLocks noGrp="1"/>
          </p:cNvSpPr>
          <p:nvPr>
            <p:ph type="dt" sz="half" idx="10"/>
          </p:nvPr>
        </p:nvSpPr>
        <p:spPr/>
        <p:txBody>
          <a:bodyPr/>
          <a:lstStyle/>
          <a:p>
            <a:fld id="{55A7CA80-43E3-49BD-93B7-6F74CAD777F2}" type="datetimeFigureOut">
              <a:rPr lang="zh-CN" altLang="en-US" smtClean="0"/>
              <a:t>2023/12/9</a:t>
            </a:fld>
            <a:endParaRPr lang="zh-CN" altLang="en-US"/>
          </a:p>
        </p:txBody>
      </p:sp>
      <p:sp>
        <p:nvSpPr>
          <p:cNvPr id="8" name="页脚占位符 7">
            <a:extLst>
              <a:ext uri="{FF2B5EF4-FFF2-40B4-BE49-F238E27FC236}">
                <a16:creationId xmlns:a16="http://schemas.microsoft.com/office/drawing/2014/main" id="{CC933374-0EB4-A7A5-6150-AEAAD7CF7D41}"/>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63F95EBE-8317-3D36-1094-6817E6068AC1}"/>
              </a:ext>
            </a:extLst>
          </p:cNvPr>
          <p:cNvSpPr>
            <a:spLocks noGrp="1"/>
          </p:cNvSpPr>
          <p:nvPr>
            <p:ph type="sldNum" sz="quarter" idx="12"/>
          </p:nvPr>
        </p:nvSpPr>
        <p:spPr/>
        <p:txBody>
          <a:body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1826295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FF40F2-F3B1-FE2D-4528-27F8C1D57CFC}"/>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D2958D3-D8ED-C44F-B981-AB1AC8CFB4B7}"/>
              </a:ext>
            </a:extLst>
          </p:cNvPr>
          <p:cNvSpPr>
            <a:spLocks noGrp="1"/>
          </p:cNvSpPr>
          <p:nvPr>
            <p:ph type="dt" sz="half" idx="10"/>
          </p:nvPr>
        </p:nvSpPr>
        <p:spPr/>
        <p:txBody>
          <a:bodyPr/>
          <a:lstStyle/>
          <a:p>
            <a:fld id="{55A7CA80-43E3-49BD-93B7-6F74CAD777F2}" type="datetimeFigureOut">
              <a:rPr lang="zh-CN" altLang="en-US" smtClean="0"/>
              <a:t>2023/12/9</a:t>
            </a:fld>
            <a:endParaRPr lang="zh-CN" altLang="en-US"/>
          </a:p>
        </p:txBody>
      </p:sp>
      <p:sp>
        <p:nvSpPr>
          <p:cNvPr id="4" name="页脚占位符 3">
            <a:extLst>
              <a:ext uri="{FF2B5EF4-FFF2-40B4-BE49-F238E27FC236}">
                <a16:creationId xmlns:a16="http://schemas.microsoft.com/office/drawing/2014/main" id="{D0BF2462-3FE3-FB95-B162-59CD8357D3D9}"/>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D813A66-950F-3D5D-5004-5DE4D9FF897A}"/>
              </a:ext>
            </a:extLst>
          </p:cNvPr>
          <p:cNvSpPr>
            <a:spLocks noGrp="1"/>
          </p:cNvSpPr>
          <p:nvPr>
            <p:ph type="sldNum" sz="quarter" idx="12"/>
          </p:nvPr>
        </p:nvSpPr>
        <p:spPr/>
        <p:txBody>
          <a:body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1465292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C1C1F01-E9E4-762D-7456-E6BFF9F20082}"/>
              </a:ext>
            </a:extLst>
          </p:cNvPr>
          <p:cNvSpPr>
            <a:spLocks noGrp="1"/>
          </p:cNvSpPr>
          <p:nvPr>
            <p:ph type="dt" sz="half" idx="10"/>
          </p:nvPr>
        </p:nvSpPr>
        <p:spPr/>
        <p:txBody>
          <a:bodyPr/>
          <a:lstStyle/>
          <a:p>
            <a:fld id="{55A7CA80-43E3-49BD-93B7-6F74CAD777F2}" type="datetimeFigureOut">
              <a:rPr lang="zh-CN" altLang="en-US" smtClean="0"/>
              <a:t>2023/12/9</a:t>
            </a:fld>
            <a:endParaRPr lang="zh-CN" altLang="en-US"/>
          </a:p>
        </p:txBody>
      </p:sp>
      <p:sp>
        <p:nvSpPr>
          <p:cNvPr id="3" name="页脚占位符 2">
            <a:extLst>
              <a:ext uri="{FF2B5EF4-FFF2-40B4-BE49-F238E27FC236}">
                <a16:creationId xmlns:a16="http://schemas.microsoft.com/office/drawing/2014/main" id="{4CBD04EC-6AC6-A028-2FB5-06FC4EF98FDF}"/>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FC89D81-3469-A3D9-2E69-E8B139771107}"/>
              </a:ext>
            </a:extLst>
          </p:cNvPr>
          <p:cNvSpPr>
            <a:spLocks noGrp="1"/>
          </p:cNvSpPr>
          <p:nvPr>
            <p:ph type="sldNum" sz="quarter" idx="12"/>
          </p:nvPr>
        </p:nvSpPr>
        <p:spPr/>
        <p:txBody>
          <a:body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3076374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15C5EF-626F-617F-54D8-DEEF0AD8513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9B7B199E-CE06-7926-926C-0B2857FA24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BF32C523-FA5E-987D-AC2B-D007618DCB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30D437A-92ED-ED9E-2BC6-84945E6AAEC5}"/>
              </a:ext>
            </a:extLst>
          </p:cNvPr>
          <p:cNvSpPr>
            <a:spLocks noGrp="1"/>
          </p:cNvSpPr>
          <p:nvPr>
            <p:ph type="dt" sz="half" idx="10"/>
          </p:nvPr>
        </p:nvSpPr>
        <p:spPr/>
        <p:txBody>
          <a:bodyPr/>
          <a:lstStyle/>
          <a:p>
            <a:fld id="{55A7CA80-43E3-49BD-93B7-6F74CAD777F2}" type="datetimeFigureOut">
              <a:rPr lang="zh-CN" altLang="en-US" smtClean="0"/>
              <a:t>2023/12/9</a:t>
            </a:fld>
            <a:endParaRPr lang="zh-CN" altLang="en-US"/>
          </a:p>
        </p:txBody>
      </p:sp>
      <p:sp>
        <p:nvSpPr>
          <p:cNvPr id="6" name="页脚占位符 5">
            <a:extLst>
              <a:ext uri="{FF2B5EF4-FFF2-40B4-BE49-F238E27FC236}">
                <a16:creationId xmlns:a16="http://schemas.microsoft.com/office/drawing/2014/main" id="{8F8192D8-B2A2-5A4B-5E52-78F9AEDFD4A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6F1C7DE-6F2A-7CDE-E52A-AED5B060B443}"/>
              </a:ext>
            </a:extLst>
          </p:cNvPr>
          <p:cNvSpPr>
            <a:spLocks noGrp="1"/>
          </p:cNvSpPr>
          <p:nvPr>
            <p:ph type="sldNum" sz="quarter" idx="12"/>
          </p:nvPr>
        </p:nvSpPr>
        <p:spPr/>
        <p:txBody>
          <a:body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3716212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08AF71-7F19-062A-0D68-22ECBA5F64B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791CC5C-CC70-78BF-CCFF-C22B4DEAE2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5FC2A6F-AB72-C556-CED1-33C57ED106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07856AF-27F7-5C68-5D2F-466DD77C52DE}"/>
              </a:ext>
            </a:extLst>
          </p:cNvPr>
          <p:cNvSpPr>
            <a:spLocks noGrp="1"/>
          </p:cNvSpPr>
          <p:nvPr>
            <p:ph type="dt" sz="half" idx="10"/>
          </p:nvPr>
        </p:nvSpPr>
        <p:spPr/>
        <p:txBody>
          <a:bodyPr/>
          <a:lstStyle/>
          <a:p>
            <a:fld id="{55A7CA80-43E3-49BD-93B7-6F74CAD777F2}" type="datetimeFigureOut">
              <a:rPr lang="zh-CN" altLang="en-US" smtClean="0"/>
              <a:t>2023/12/9</a:t>
            </a:fld>
            <a:endParaRPr lang="zh-CN" altLang="en-US"/>
          </a:p>
        </p:txBody>
      </p:sp>
      <p:sp>
        <p:nvSpPr>
          <p:cNvPr id="6" name="页脚占位符 5">
            <a:extLst>
              <a:ext uri="{FF2B5EF4-FFF2-40B4-BE49-F238E27FC236}">
                <a16:creationId xmlns:a16="http://schemas.microsoft.com/office/drawing/2014/main" id="{24DCC13E-3350-3C31-701B-EE9035EA805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81AAA2A-0441-CC23-088B-61F23DFEAEC7}"/>
              </a:ext>
            </a:extLst>
          </p:cNvPr>
          <p:cNvSpPr>
            <a:spLocks noGrp="1"/>
          </p:cNvSpPr>
          <p:nvPr>
            <p:ph type="sldNum" sz="quarter" idx="12"/>
          </p:nvPr>
        </p:nvSpPr>
        <p:spPr/>
        <p:txBody>
          <a:body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3104136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685A53A-BFE0-8FCD-9FEA-43FB2D920E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073F0FA-A9E2-932A-2780-00A82248BA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CA74A5D-F16D-EAFD-729E-0DEC7A935D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A7CA80-43E3-49BD-93B7-6F74CAD777F2}" type="datetimeFigureOut">
              <a:rPr lang="zh-CN" altLang="en-US" smtClean="0"/>
              <a:t>2023/12/9</a:t>
            </a:fld>
            <a:endParaRPr lang="zh-CN" altLang="en-US"/>
          </a:p>
        </p:txBody>
      </p:sp>
      <p:sp>
        <p:nvSpPr>
          <p:cNvPr id="5" name="页脚占位符 4">
            <a:extLst>
              <a:ext uri="{FF2B5EF4-FFF2-40B4-BE49-F238E27FC236}">
                <a16:creationId xmlns:a16="http://schemas.microsoft.com/office/drawing/2014/main" id="{9CE266D9-E944-4E19-57A2-4F7EC1812A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7FFCBA72-5050-388E-59D1-0918FC2BB6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525D91-AD1D-4801-BD59-E6C92D079B68}" type="slidenum">
              <a:rPr lang="zh-CN" altLang="en-US" smtClean="0"/>
              <a:t>‹#›</a:t>
            </a:fld>
            <a:endParaRPr lang="zh-CN" altLang="en-US"/>
          </a:p>
        </p:txBody>
      </p:sp>
    </p:spTree>
    <p:extLst>
      <p:ext uri="{BB962C8B-B14F-4D97-AF65-F5344CB8AC3E}">
        <p14:creationId xmlns:p14="http://schemas.microsoft.com/office/powerpoint/2010/main" val="2139011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C3DFBE-4B34-0E22-AF4E-ECCA9D2FB3E3}"/>
              </a:ext>
            </a:extLst>
          </p:cNvPr>
          <p:cNvSpPr>
            <a:spLocks noGrp="1"/>
          </p:cNvSpPr>
          <p:nvPr>
            <p:ph type="ctrTitle"/>
          </p:nvPr>
        </p:nvSpPr>
        <p:spPr/>
        <p:txBody>
          <a:bodyPr/>
          <a:lstStyle/>
          <a:p>
            <a:r>
              <a:rPr lang="en-US" altLang="zh-CN" dirty="0">
                <a:latin typeface="Linux Libertine" panose="02000503000000000000" pitchFamily="2" charset="0"/>
                <a:ea typeface="Linux Libertine" panose="02000503000000000000" pitchFamily="2" charset="0"/>
                <a:cs typeface="Linux Libertine" panose="02000503000000000000" pitchFamily="2" charset="0"/>
              </a:rPr>
              <a:t>Lane Detection</a:t>
            </a:r>
            <a:endParaRPr lang="zh-CN" altLang="en-US" dirty="0">
              <a:latin typeface="Linux Libertine" panose="02000503000000000000" pitchFamily="2" charset="0"/>
              <a:cs typeface="Linux Libertine" panose="02000503000000000000" pitchFamily="2" charset="0"/>
            </a:endParaRPr>
          </a:p>
        </p:txBody>
      </p:sp>
      <p:sp>
        <p:nvSpPr>
          <p:cNvPr id="3" name="副标题 2">
            <a:extLst>
              <a:ext uri="{FF2B5EF4-FFF2-40B4-BE49-F238E27FC236}">
                <a16:creationId xmlns:a16="http://schemas.microsoft.com/office/drawing/2014/main" id="{83C55B21-5927-72A7-3BFE-9357A5A3BC62}"/>
              </a:ext>
            </a:extLst>
          </p:cNvPr>
          <p:cNvSpPr>
            <a:spLocks noGrp="1"/>
          </p:cNvSpPr>
          <p:nvPr>
            <p:ph type="subTitle" idx="1"/>
          </p:nvPr>
        </p:nvSpPr>
        <p:spPr/>
        <p:txBody>
          <a:bodyPr/>
          <a:lstStyle/>
          <a:p>
            <a:r>
              <a:rPr lang="en-US" altLang="zh-CN" dirty="0">
                <a:latin typeface="Linux Libertine" panose="02000503000000000000" pitchFamily="2" charset="0"/>
                <a:ea typeface="Linux Libertine" panose="02000503000000000000" pitchFamily="2" charset="0"/>
                <a:cs typeface="Linux Libertine" panose="02000503000000000000" pitchFamily="2" charset="0"/>
              </a:rPr>
              <a:t>Zhanwei Zhang, Jianan Xie</a:t>
            </a:r>
            <a:endParaRPr lang="zh-CN" altLang="en-US" dirty="0">
              <a:latin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2801662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Curve Fitting and H-Net</a:t>
            </a:r>
          </a:p>
        </p:txBody>
      </p:sp>
      <p:pic>
        <p:nvPicPr>
          <p:cNvPr id="5" name="内容占位符 4">
            <a:extLst>
              <a:ext uri="{FF2B5EF4-FFF2-40B4-BE49-F238E27FC236}">
                <a16:creationId xmlns:a16="http://schemas.microsoft.com/office/drawing/2014/main" id="{C189F849-0BE6-9FB0-FE08-14F05A7B673E}"/>
              </a:ext>
            </a:extLst>
          </p:cNvPr>
          <p:cNvPicPr>
            <a:picLocks noGrp="1" noChangeAspect="1"/>
          </p:cNvPicPr>
          <p:nvPr>
            <p:ph idx="1"/>
          </p:nvPr>
        </p:nvPicPr>
        <p:blipFill>
          <a:blip r:embed="rId2"/>
          <a:stretch>
            <a:fillRect/>
          </a:stretch>
        </p:blipFill>
        <p:spPr>
          <a:xfrm>
            <a:off x="437538" y="1742728"/>
            <a:ext cx="7806931" cy="5030924"/>
          </a:xfrm>
        </p:spPr>
      </p:pic>
      <p:pic>
        <p:nvPicPr>
          <p:cNvPr id="7" name="图片 6">
            <a:extLst>
              <a:ext uri="{FF2B5EF4-FFF2-40B4-BE49-F238E27FC236}">
                <a16:creationId xmlns:a16="http://schemas.microsoft.com/office/drawing/2014/main" id="{9EF8AE9C-E509-FBF3-9506-255A093C4CFA}"/>
              </a:ext>
            </a:extLst>
          </p:cNvPr>
          <p:cNvPicPr>
            <a:picLocks noChangeAspect="1"/>
          </p:cNvPicPr>
          <p:nvPr/>
        </p:nvPicPr>
        <p:blipFill>
          <a:blip r:embed="rId3"/>
          <a:stretch>
            <a:fillRect/>
          </a:stretch>
        </p:blipFill>
        <p:spPr>
          <a:xfrm>
            <a:off x="9092238" y="3089103"/>
            <a:ext cx="2261562" cy="1369809"/>
          </a:xfrm>
          <a:prstGeom prst="rect">
            <a:avLst/>
          </a:prstGeom>
        </p:spPr>
      </p:pic>
    </p:spTree>
    <p:extLst>
      <p:ext uri="{BB962C8B-B14F-4D97-AF65-F5344CB8AC3E}">
        <p14:creationId xmlns:p14="http://schemas.microsoft.com/office/powerpoint/2010/main" val="4069365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Methodology</a:t>
            </a: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lstStyle/>
          <a:p>
            <a:endParaRPr lang="zh-CN" altLang="en-US" dirty="0">
              <a:latin typeface="Linux Libertine" panose="02000503000000000000" pitchFamily="2" charset="0"/>
              <a:cs typeface="Linux Libertine" panose="02000503000000000000" pitchFamily="2" charset="0"/>
            </a:endParaRPr>
          </a:p>
        </p:txBody>
      </p:sp>
      <p:pic>
        <p:nvPicPr>
          <p:cNvPr id="6" name="图片 5">
            <a:extLst>
              <a:ext uri="{FF2B5EF4-FFF2-40B4-BE49-F238E27FC236}">
                <a16:creationId xmlns:a16="http://schemas.microsoft.com/office/drawing/2014/main" id="{BF5ED8BE-640A-43AB-83FF-D0922A07BDC5}"/>
              </a:ext>
            </a:extLst>
          </p:cNvPr>
          <p:cNvPicPr>
            <a:picLocks noChangeAspect="1"/>
          </p:cNvPicPr>
          <p:nvPr/>
        </p:nvPicPr>
        <p:blipFill>
          <a:blip r:embed="rId2"/>
          <a:stretch>
            <a:fillRect/>
          </a:stretch>
        </p:blipFill>
        <p:spPr>
          <a:xfrm>
            <a:off x="406413" y="1590423"/>
            <a:ext cx="11557594" cy="4902452"/>
          </a:xfrm>
          <a:prstGeom prst="rect">
            <a:avLst/>
          </a:prstGeom>
        </p:spPr>
      </p:pic>
    </p:spTree>
    <p:extLst>
      <p:ext uri="{BB962C8B-B14F-4D97-AF65-F5344CB8AC3E}">
        <p14:creationId xmlns:p14="http://schemas.microsoft.com/office/powerpoint/2010/main" val="30546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err="1">
                <a:latin typeface="Linux Libertine" panose="02000503000000000000" pitchFamily="2" charset="0"/>
                <a:cs typeface="Linux Libertine" panose="02000503000000000000" pitchFamily="2" charset="0"/>
              </a:rPr>
              <a:t>ResNets</a:t>
            </a:r>
            <a:endParaRPr lang="en-US" altLang="zh-CN" dirty="0">
              <a:latin typeface="Linux Libertine" panose="02000503000000000000" pitchFamily="2" charset="0"/>
              <a:cs typeface="Linux Libertine" panose="02000503000000000000" pitchFamily="2" charset="0"/>
            </a:endParaRP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lstStyle/>
          <a:p>
            <a:endParaRPr lang="zh-CN" altLang="en-US" dirty="0">
              <a:latin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2060379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Curve Fitting and H-Net</a:t>
            </a:r>
          </a:p>
        </p:txBody>
      </p:sp>
      <p:sp>
        <p:nvSpPr>
          <p:cNvPr id="4" name="内容占位符 3">
            <a:extLst>
              <a:ext uri="{FF2B5EF4-FFF2-40B4-BE49-F238E27FC236}">
                <a16:creationId xmlns:a16="http://schemas.microsoft.com/office/drawing/2014/main" id="{5C948C7E-6116-FE9C-80A9-776B64A2B222}"/>
              </a:ext>
            </a:extLst>
          </p:cNvPr>
          <p:cNvSpPr>
            <a:spLocks noGrp="1"/>
          </p:cNvSpPr>
          <p:nvPr>
            <p:ph idx="1"/>
          </p:nvPr>
        </p:nvSpPr>
        <p:spPr/>
        <p:txBody>
          <a:bodyPr/>
          <a:lstStyle/>
          <a:p>
            <a:endParaRPr lang="zh-CN" altLang="en-US"/>
          </a:p>
        </p:txBody>
      </p:sp>
      <p:pic>
        <p:nvPicPr>
          <p:cNvPr id="7" name="图片 6">
            <a:extLst>
              <a:ext uri="{FF2B5EF4-FFF2-40B4-BE49-F238E27FC236}">
                <a16:creationId xmlns:a16="http://schemas.microsoft.com/office/drawing/2014/main" id="{8B77524D-C733-4E2D-356E-FC80E18A5098}"/>
              </a:ext>
            </a:extLst>
          </p:cNvPr>
          <p:cNvPicPr>
            <a:picLocks noChangeAspect="1"/>
          </p:cNvPicPr>
          <p:nvPr/>
        </p:nvPicPr>
        <p:blipFill>
          <a:blip r:embed="rId2"/>
          <a:stretch>
            <a:fillRect/>
          </a:stretch>
        </p:blipFill>
        <p:spPr>
          <a:xfrm>
            <a:off x="2717426" y="1471961"/>
            <a:ext cx="6757147" cy="6858000"/>
          </a:xfrm>
          <a:prstGeom prst="rect">
            <a:avLst/>
          </a:prstGeom>
        </p:spPr>
      </p:pic>
    </p:spTree>
    <p:extLst>
      <p:ext uri="{BB962C8B-B14F-4D97-AF65-F5344CB8AC3E}">
        <p14:creationId xmlns:p14="http://schemas.microsoft.com/office/powerpoint/2010/main" val="30122505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Current Results</a:t>
            </a:r>
            <a:endParaRPr lang="zh-CN" altLang="en-US" dirty="0">
              <a:latin typeface="Linux Libertine" panose="02000503000000000000" pitchFamily="2" charset="0"/>
              <a:cs typeface="Linux Libertine" panose="02000503000000000000" pitchFamily="2" charset="0"/>
            </a:endParaRP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a:xfrm>
            <a:off x="838200" y="1610034"/>
            <a:ext cx="10515600" cy="4351338"/>
          </a:xfrm>
        </p:spPr>
        <p:txBody>
          <a:bodyPr/>
          <a:lstStyle/>
          <a:p>
            <a:r>
              <a:rPr lang="en-US" altLang="zh-CN" dirty="0">
                <a:latin typeface="Linux Libertine" panose="02000503000000000000" pitchFamily="2" charset="0"/>
                <a:cs typeface="Linux Libertine" panose="02000503000000000000" pitchFamily="2" charset="0"/>
              </a:rPr>
              <a:t>We observe the outcomes of applying a pre-trained model from a lane detection study to the </a:t>
            </a:r>
            <a:r>
              <a:rPr lang="en-US" altLang="zh-CN" dirty="0">
                <a:solidFill>
                  <a:srgbClr val="FF0000"/>
                </a:solidFill>
                <a:latin typeface="Linux Libertine" panose="02000503000000000000" pitchFamily="2" charset="0"/>
                <a:cs typeface="Linux Libertine" panose="02000503000000000000" pitchFamily="2" charset="0"/>
              </a:rPr>
              <a:t>SUSCape</a:t>
            </a:r>
            <a:r>
              <a:rPr lang="en-US" altLang="zh-CN" dirty="0">
                <a:latin typeface="Linux Libertine" panose="02000503000000000000" pitchFamily="2" charset="0"/>
                <a:cs typeface="Linux Libertine" panose="02000503000000000000" pitchFamily="2" charset="0"/>
              </a:rPr>
              <a:t> dataset as shown.</a:t>
            </a:r>
            <a:endParaRPr lang="zh-CN" altLang="en-US" dirty="0">
              <a:latin typeface="Linux Libertine" panose="02000503000000000000" pitchFamily="2" charset="0"/>
              <a:cs typeface="Linux Libertine" panose="02000503000000000000" pitchFamily="2" charset="0"/>
            </a:endParaRPr>
          </a:p>
        </p:txBody>
      </p:sp>
      <p:pic>
        <p:nvPicPr>
          <p:cNvPr id="5" name="图片 4">
            <a:extLst>
              <a:ext uri="{FF2B5EF4-FFF2-40B4-BE49-F238E27FC236}">
                <a16:creationId xmlns:a16="http://schemas.microsoft.com/office/drawing/2014/main" id="{32864741-2639-7928-F0EF-BD614E94F1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8205" y="2594517"/>
            <a:ext cx="7368064" cy="4144536"/>
          </a:xfrm>
          <a:prstGeom prst="rect">
            <a:avLst/>
          </a:prstGeom>
        </p:spPr>
      </p:pic>
    </p:spTree>
    <p:extLst>
      <p:ext uri="{BB962C8B-B14F-4D97-AF65-F5344CB8AC3E}">
        <p14:creationId xmlns:p14="http://schemas.microsoft.com/office/powerpoint/2010/main" val="4924156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Current Results</a:t>
            </a:r>
            <a:endParaRPr lang="zh-CN" altLang="en-US" dirty="0">
              <a:latin typeface="Linux Libertine" panose="02000503000000000000" pitchFamily="2" charset="0"/>
              <a:cs typeface="Linux Libertine" panose="02000503000000000000" pitchFamily="2" charset="0"/>
            </a:endParaRPr>
          </a:p>
        </p:txBody>
      </p:sp>
      <p:pic>
        <p:nvPicPr>
          <p:cNvPr id="6" name="内容占位符 5">
            <a:extLst>
              <a:ext uri="{FF2B5EF4-FFF2-40B4-BE49-F238E27FC236}">
                <a16:creationId xmlns:a16="http://schemas.microsoft.com/office/drawing/2014/main" id="{8026E1C5-1BFB-C84E-D6C2-EA0549F3E74C}"/>
              </a:ext>
            </a:extLst>
          </p:cNvPr>
          <p:cNvPicPr>
            <a:picLocks noGrp="1" noChangeAspect="1"/>
          </p:cNvPicPr>
          <p:nvPr>
            <p:ph idx="1"/>
          </p:nvPr>
        </p:nvPicPr>
        <p:blipFill>
          <a:blip r:embed="rId2"/>
          <a:stretch>
            <a:fillRect/>
          </a:stretch>
        </p:blipFill>
        <p:spPr>
          <a:xfrm>
            <a:off x="2366446" y="1434738"/>
            <a:ext cx="7647347" cy="5423262"/>
          </a:xfrm>
        </p:spPr>
      </p:pic>
    </p:spTree>
    <p:extLst>
      <p:ext uri="{BB962C8B-B14F-4D97-AF65-F5344CB8AC3E}">
        <p14:creationId xmlns:p14="http://schemas.microsoft.com/office/powerpoint/2010/main" val="26593966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Current Results</a:t>
            </a:r>
            <a:endParaRPr lang="zh-CN" altLang="en-US" dirty="0">
              <a:latin typeface="Linux Libertine" panose="02000503000000000000" pitchFamily="2" charset="0"/>
              <a:cs typeface="Linux Libertine" panose="02000503000000000000" pitchFamily="2" charset="0"/>
            </a:endParaRP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lstStyle/>
          <a:p>
            <a:pPr marL="0" indent="0">
              <a:buNone/>
            </a:pPr>
            <a:r>
              <a:rPr lang="en-US" altLang="zh-CN" dirty="0">
                <a:latin typeface="Linux Libertine" panose="02000503000000000000" pitchFamily="2" charset="0"/>
                <a:cs typeface="Linux Libertine" panose="02000503000000000000" pitchFamily="2" charset="0"/>
              </a:rPr>
              <a:t>Primary issues were identified in the results:</a:t>
            </a:r>
          </a:p>
          <a:p>
            <a:r>
              <a:rPr lang="en-US" altLang="zh-CN" dirty="0">
                <a:latin typeface="Linux Libertine" panose="02000503000000000000" pitchFamily="2" charset="0"/>
                <a:cs typeface="Linux Libertine" panose="02000503000000000000" pitchFamily="2" charset="0"/>
              </a:rPr>
              <a:t>Incomplete Lane Detection</a:t>
            </a:r>
          </a:p>
          <a:p>
            <a:r>
              <a:rPr lang="en-US" altLang="zh-CN" dirty="0">
                <a:latin typeface="Linux Libertine" panose="02000503000000000000" pitchFamily="2" charset="0"/>
                <a:cs typeface="Linux Libertine" panose="02000503000000000000" pitchFamily="2" charset="0"/>
              </a:rPr>
              <a:t>Excessive Lane Fitting Extension</a:t>
            </a:r>
            <a:endParaRPr lang="zh-CN" altLang="en-US" dirty="0">
              <a:latin typeface="Linux Libertine" panose="02000503000000000000" pitchFamily="2" charset="0"/>
              <a:cs typeface="Linux Libertine" panose="02000503000000000000" pitchFamily="2" charset="0"/>
            </a:endParaRPr>
          </a:p>
        </p:txBody>
      </p:sp>
      <p:pic>
        <p:nvPicPr>
          <p:cNvPr id="5" name="图片 4">
            <a:extLst>
              <a:ext uri="{FF2B5EF4-FFF2-40B4-BE49-F238E27FC236}">
                <a16:creationId xmlns:a16="http://schemas.microsoft.com/office/drawing/2014/main" id="{92030666-A54A-1D5E-ED98-679BB6DF3F51}"/>
              </a:ext>
            </a:extLst>
          </p:cNvPr>
          <p:cNvPicPr>
            <a:picLocks noChangeAspect="1"/>
          </p:cNvPicPr>
          <p:nvPr/>
        </p:nvPicPr>
        <p:blipFill>
          <a:blip r:embed="rId2"/>
          <a:stretch>
            <a:fillRect/>
          </a:stretch>
        </p:blipFill>
        <p:spPr>
          <a:xfrm>
            <a:off x="8156493" y="3959326"/>
            <a:ext cx="3909126" cy="2533549"/>
          </a:xfrm>
          <a:prstGeom prst="rect">
            <a:avLst/>
          </a:prstGeom>
        </p:spPr>
      </p:pic>
    </p:spTree>
    <p:extLst>
      <p:ext uri="{BB962C8B-B14F-4D97-AF65-F5344CB8AC3E}">
        <p14:creationId xmlns:p14="http://schemas.microsoft.com/office/powerpoint/2010/main" val="2082518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57535A28-E820-673E-C272-E324F1E013D0}"/>
              </a:ext>
            </a:extLst>
          </p:cNvPr>
          <p:cNvPicPr>
            <a:picLocks noChangeAspect="1"/>
          </p:cNvPicPr>
          <p:nvPr/>
        </p:nvPicPr>
        <p:blipFill>
          <a:blip r:embed="rId2"/>
          <a:stretch>
            <a:fillRect/>
          </a:stretch>
        </p:blipFill>
        <p:spPr>
          <a:xfrm>
            <a:off x="8097021" y="4100575"/>
            <a:ext cx="3909126" cy="2533549"/>
          </a:xfrm>
          <a:prstGeom prst="rect">
            <a:avLst/>
          </a:prstGeom>
        </p:spPr>
      </p:pic>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pPr marL="0" indent="0">
              <a:buNone/>
            </a:pPr>
            <a:r>
              <a:rPr lang="en-US" altLang="zh-CN" dirty="0">
                <a:latin typeface="Linux Libertine" panose="02000503000000000000" pitchFamily="2" charset="0"/>
                <a:cs typeface="Linux Libertine" panose="02000503000000000000" pitchFamily="2" charset="0"/>
              </a:rPr>
              <a:t>Potential Causes</a:t>
            </a:r>
          </a:p>
        </p:txBody>
      </p:sp>
      <p:sp>
        <p:nvSpPr>
          <p:cNvPr id="8" name="内容占位符 7">
            <a:extLst>
              <a:ext uri="{FF2B5EF4-FFF2-40B4-BE49-F238E27FC236}">
                <a16:creationId xmlns:a16="http://schemas.microsoft.com/office/drawing/2014/main" id="{50EB7A40-AB03-02BB-D8D0-2D8D2795B8B7}"/>
              </a:ext>
            </a:extLst>
          </p:cNvPr>
          <p:cNvSpPr>
            <a:spLocks noGrp="1"/>
          </p:cNvSpPr>
          <p:nvPr>
            <p:ph idx="1"/>
          </p:nvPr>
        </p:nvSpPr>
        <p:spPr/>
        <p:txBody>
          <a:bodyPr/>
          <a:lstStyle/>
          <a:p>
            <a:r>
              <a:rPr lang="en-US" altLang="zh-CN" dirty="0">
                <a:latin typeface="Linux Libertine" panose="02000503000000000000" pitchFamily="2" charset="0"/>
                <a:cs typeface="Linux Libertine" panose="02000503000000000000" pitchFamily="2" charset="0"/>
              </a:rPr>
              <a:t>The discrepancy between the pre-training data (TUSample) and the SUSCape dataset may be significant.</a:t>
            </a:r>
          </a:p>
          <a:p>
            <a:pPr lvl="1"/>
            <a:r>
              <a:rPr lang="en-US" altLang="zh-CN" dirty="0">
                <a:latin typeface="Linux Libertine" panose="02000503000000000000" pitchFamily="2" charset="0"/>
                <a:cs typeface="Linux Libertine" panose="02000503000000000000" pitchFamily="2" charset="0"/>
              </a:rPr>
              <a:t>predominantly blue sky and lower camera angles in TUSample</a:t>
            </a:r>
          </a:p>
          <a:p>
            <a:r>
              <a:rPr lang="en-US" altLang="zh-CN" dirty="0">
                <a:latin typeface="Linux Libertine" panose="02000503000000000000" pitchFamily="2" charset="0"/>
                <a:cs typeface="Linux Libertine" panose="02000503000000000000" pitchFamily="2" charset="0"/>
              </a:rPr>
              <a:t>H-Net derived from the TUSample may lead to significant projection deviations and fitting extension.</a:t>
            </a:r>
          </a:p>
          <a:p>
            <a:endParaRPr lang="zh-CN" altLang="en-US" dirty="0">
              <a:latin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6020166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Expective Results</a:t>
            </a:r>
            <a:endParaRPr lang="zh-CN" altLang="en-US" dirty="0">
              <a:latin typeface="Linux Libertine" panose="02000503000000000000" pitchFamily="2" charset="0"/>
              <a:cs typeface="Linux Libertine" panose="02000503000000000000" pitchFamily="2" charset="0"/>
            </a:endParaRP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lstStyle/>
          <a:p>
            <a:r>
              <a:rPr lang="en-US" altLang="zh-CN" dirty="0">
                <a:latin typeface="Linux Libertine" panose="02000503000000000000" pitchFamily="2" charset="0"/>
                <a:cs typeface="Linux Libertine" panose="02000503000000000000" pitchFamily="2" charset="0"/>
              </a:rPr>
              <a:t>Retrain with </a:t>
            </a:r>
            <a:r>
              <a:rPr lang="en-US" altLang="zh-CN" dirty="0" err="1">
                <a:latin typeface="Linux Libertine" panose="02000503000000000000" pitchFamily="2" charset="0"/>
                <a:cs typeface="Linux Libertine" panose="02000503000000000000" pitchFamily="2" charset="0"/>
              </a:rPr>
              <a:t>CULane</a:t>
            </a:r>
            <a:r>
              <a:rPr lang="en-US" altLang="zh-CN" dirty="0">
                <a:latin typeface="Linux Libertine" panose="02000503000000000000" pitchFamily="2" charset="0"/>
                <a:cs typeface="Linux Libertine" panose="02000503000000000000" pitchFamily="2" charset="0"/>
              </a:rPr>
              <a:t>. (Week 1~2)</a:t>
            </a:r>
          </a:p>
          <a:p>
            <a:r>
              <a:rPr lang="en-US" altLang="zh-CN" dirty="0">
                <a:latin typeface="Linux Libertine" panose="02000503000000000000" pitchFamily="2" charset="0"/>
                <a:cs typeface="Linux Libertine" panose="02000503000000000000" pitchFamily="2" charset="0"/>
              </a:rPr>
              <a:t>Replace the encode from </a:t>
            </a:r>
            <a:r>
              <a:rPr lang="en-US" altLang="zh-CN" dirty="0" err="1">
                <a:latin typeface="Linux Libertine" panose="02000503000000000000" pitchFamily="2" charset="0"/>
                <a:cs typeface="Linux Libertine" panose="02000503000000000000" pitchFamily="2" charset="0"/>
              </a:rPr>
              <a:t>ENet</a:t>
            </a:r>
            <a:r>
              <a:rPr lang="en-US" altLang="zh-CN" dirty="0">
                <a:latin typeface="Linux Libertine" panose="02000503000000000000" pitchFamily="2" charset="0"/>
                <a:cs typeface="Linux Libertine" panose="02000503000000000000" pitchFamily="2" charset="0"/>
              </a:rPr>
              <a:t> to </a:t>
            </a:r>
            <a:r>
              <a:rPr lang="en-US" altLang="zh-CN" dirty="0" err="1">
                <a:latin typeface="Linux Libertine" panose="02000503000000000000" pitchFamily="2" charset="0"/>
                <a:cs typeface="Linux Libertine" panose="02000503000000000000" pitchFamily="2" charset="0"/>
              </a:rPr>
              <a:t>ResNeSt</a:t>
            </a:r>
            <a:r>
              <a:rPr lang="en-US" altLang="zh-CN" dirty="0">
                <a:latin typeface="Linux Libertine" panose="02000503000000000000" pitchFamily="2" charset="0"/>
                <a:cs typeface="Linux Libertine" panose="02000503000000000000" pitchFamily="2" charset="0"/>
              </a:rPr>
              <a:t>. (Week 1~2)</a:t>
            </a:r>
          </a:p>
          <a:p>
            <a:r>
              <a:rPr lang="en-US" altLang="zh-CN" dirty="0">
                <a:latin typeface="Linux Libertine" panose="02000503000000000000" pitchFamily="2" charset="0"/>
                <a:cs typeface="Linux Libertine" panose="02000503000000000000" pitchFamily="2" charset="0"/>
              </a:rPr>
              <a:t>Improved Lane Detection (Week 2~3)</a:t>
            </a:r>
          </a:p>
          <a:p>
            <a:pPr lvl="1"/>
            <a:r>
              <a:rPr lang="en-US" altLang="zh-CN" dirty="0">
                <a:latin typeface="Linux Libertine" panose="02000503000000000000" pitchFamily="2" charset="0"/>
                <a:cs typeface="Linux Libertine" panose="02000503000000000000" pitchFamily="2" charset="0"/>
              </a:rPr>
              <a:t>Promote the effect in SUSCape dataset.</a:t>
            </a:r>
          </a:p>
          <a:p>
            <a:pPr lvl="1"/>
            <a:r>
              <a:rPr lang="en-US" altLang="zh-CN" dirty="0">
                <a:latin typeface="Linux Libertine" panose="02000503000000000000" pitchFamily="2" charset="0"/>
                <a:cs typeface="Linux Libertine" panose="02000503000000000000" pitchFamily="2" charset="0"/>
              </a:rPr>
              <a:t>Test in </a:t>
            </a:r>
            <a:r>
              <a:rPr lang="en-US" altLang="zh-CN" dirty="0" err="1">
                <a:latin typeface="Linux Libertine" panose="02000503000000000000" pitchFamily="2" charset="0"/>
                <a:cs typeface="Linux Libertine" panose="02000503000000000000" pitchFamily="2" charset="0"/>
              </a:rPr>
              <a:t>CULane</a:t>
            </a:r>
            <a:r>
              <a:rPr lang="en-US" altLang="zh-CN" dirty="0">
                <a:latin typeface="Linux Libertine" panose="02000503000000000000" pitchFamily="2" charset="0"/>
                <a:cs typeface="Linux Libertine" panose="02000503000000000000" pitchFamily="2" charset="0"/>
              </a:rPr>
              <a:t> test set.</a:t>
            </a:r>
            <a:endParaRPr lang="zh-CN" altLang="zh-CN" dirty="0">
              <a:latin typeface="Linux Libertine" panose="02000503000000000000" pitchFamily="2" charset="0"/>
              <a:cs typeface="Linux Libertine" panose="02000503000000000000" pitchFamily="2" charset="0"/>
            </a:endParaRPr>
          </a:p>
          <a:p>
            <a:endParaRPr lang="zh-CN" altLang="en-US" dirty="0">
              <a:latin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594945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References</a:t>
            </a:r>
            <a:endParaRPr lang="zh-CN" altLang="en-US" dirty="0">
              <a:latin typeface="Linux Libertine" panose="02000503000000000000" pitchFamily="2" charset="0"/>
              <a:cs typeface="Linux Libertine" panose="02000503000000000000" pitchFamily="2" charset="0"/>
            </a:endParaRP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normAutofit/>
          </a:bodyPr>
          <a:lstStyle/>
          <a:p>
            <a:pPr marL="0" indent="0">
              <a:buNone/>
            </a:pPr>
            <a:r>
              <a:rPr lang="en-US" altLang="zh-CN" sz="1800" dirty="0">
                <a:latin typeface="Linux Libertine" panose="02000503000000000000" pitchFamily="2" charset="0"/>
                <a:cs typeface="Linux Libertine" panose="02000503000000000000" pitchFamily="2" charset="0"/>
              </a:rPr>
              <a:t>[1] M. T. Smith A. Borkar, M. Hayes. 2012. A Novel Lane Detection System With Efficient Ground Truth Generation. IEEE Trans. Intelligent Transportation Systems (2012). </a:t>
            </a:r>
          </a:p>
          <a:p>
            <a:pPr marL="0" indent="0">
              <a:buNone/>
            </a:pPr>
            <a:r>
              <a:rPr lang="en-US" altLang="zh-CN" sz="1800" dirty="0">
                <a:latin typeface="Linux Libertine" panose="02000503000000000000" pitchFamily="2" charset="0"/>
                <a:cs typeface="Linux Libertine" panose="02000503000000000000" pitchFamily="2" charset="0"/>
              </a:rPr>
              <a:t>[2] S. Kim E. </a:t>
            </a:r>
            <a:r>
              <a:rPr lang="en-US" altLang="zh-CN" sz="1800" dirty="0" err="1">
                <a:latin typeface="Linux Libertine" panose="02000503000000000000" pitchFamily="2" charset="0"/>
                <a:cs typeface="Linux Libertine" panose="02000503000000000000" pitchFamily="2" charset="0"/>
              </a:rPr>
              <a:t>Culurciello</a:t>
            </a:r>
            <a:r>
              <a:rPr lang="en-US" altLang="zh-CN" sz="1800" dirty="0">
                <a:latin typeface="Linux Libertine" panose="02000503000000000000" pitchFamily="2" charset="0"/>
                <a:cs typeface="Linux Libertine" panose="02000503000000000000" pitchFamily="2" charset="0"/>
              </a:rPr>
              <a:t> A. </a:t>
            </a:r>
            <a:r>
              <a:rPr lang="en-US" altLang="zh-CN" sz="1800" dirty="0" err="1">
                <a:latin typeface="Linux Libertine" panose="02000503000000000000" pitchFamily="2" charset="0"/>
                <a:cs typeface="Linux Libertine" panose="02000503000000000000" pitchFamily="2" charset="0"/>
              </a:rPr>
              <a:t>Paszke</a:t>
            </a:r>
            <a:r>
              <a:rPr lang="en-US" altLang="zh-CN" sz="1800" dirty="0">
                <a:latin typeface="Linux Libertine" panose="02000503000000000000" pitchFamily="2" charset="0"/>
                <a:cs typeface="Linux Libertine" panose="02000503000000000000" pitchFamily="2" charset="0"/>
              </a:rPr>
              <a:t>, A. </a:t>
            </a:r>
            <a:r>
              <a:rPr lang="en-US" altLang="zh-CN" sz="1800" dirty="0" err="1">
                <a:latin typeface="Linux Libertine" panose="02000503000000000000" pitchFamily="2" charset="0"/>
                <a:cs typeface="Linux Libertine" panose="02000503000000000000" pitchFamily="2" charset="0"/>
              </a:rPr>
              <a:t>Chaurasia</a:t>
            </a:r>
            <a:r>
              <a:rPr lang="en-US" altLang="zh-CN" sz="1800" dirty="0">
                <a:latin typeface="Linux Libertine" panose="02000503000000000000" pitchFamily="2" charset="0"/>
                <a:cs typeface="Linux Libertine" panose="02000503000000000000" pitchFamily="2" charset="0"/>
              </a:rPr>
              <a:t>. 2016. </a:t>
            </a:r>
            <a:r>
              <a:rPr lang="en-US" altLang="zh-CN" sz="1800" dirty="0" err="1">
                <a:latin typeface="Linux Libertine" panose="02000503000000000000" pitchFamily="2" charset="0"/>
                <a:cs typeface="Linux Libertine" panose="02000503000000000000" pitchFamily="2" charset="0"/>
              </a:rPr>
              <a:t>ENet</a:t>
            </a:r>
            <a:r>
              <a:rPr lang="en-US" altLang="zh-CN" sz="1800" dirty="0">
                <a:latin typeface="Linux Libertine" panose="02000503000000000000" pitchFamily="2" charset="0"/>
                <a:cs typeface="Linux Libertine" panose="02000503000000000000" pitchFamily="2" charset="0"/>
              </a:rPr>
              <a:t>: A deep neural network architecture for real-time semantic segmentation. </a:t>
            </a:r>
            <a:r>
              <a:rPr lang="en-US" altLang="zh-CN" sz="1800" dirty="0" err="1">
                <a:latin typeface="Linux Libertine" panose="02000503000000000000" pitchFamily="2" charset="0"/>
                <a:cs typeface="Linux Libertine" panose="02000503000000000000" pitchFamily="2" charset="0"/>
              </a:rPr>
              <a:t>CoRRabs</a:t>
            </a:r>
            <a:r>
              <a:rPr lang="en-US" altLang="zh-CN" sz="1800" dirty="0">
                <a:latin typeface="Linux Libertine" panose="02000503000000000000" pitchFamily="2" charset="0"/>
                <a:cs typeface="Linux Libertine" panose="02000503000000000000" pitchFamily="2" charset="0"/>
              </a:rPr>
              <a:t>/1606.02147 (2016). </a:t>
            </a:r>
          </a:p>
          <a:p>
            <a:pPr marL="0" indent="0">
              <a:buNone/>
            </a:pPr>
            <a:r>
              <a:rPr lang="en-US" altLang="zh-CN" sz="1800" dirty="0">
                <a:latin typeface="Linux Libertine" panose="02000503000000000000" pitchFamily="2" charset="0"/>
                <a:cs typeface="Linux Libertine" panose="02000503000000000000" pitchFamily="2" charset="0"/>
              </a:rPr>
              <a:t>[3] </a:t>
            </a:r>
            <a:r>
              <a:rPr lang="en-US" altLang="zh-CN" sz="1800" dirty="0" err="1">
                <a:latin typeface="Linux Libertine" panose="02000503000000000000" pitchFamily="2" charset="0"/>
                <a:cs typeface="Linux Libertine" panose="02000503000000000000" pitchFamily="2" charset="0"/>
              </a:rPr>
              <a:t>Ziye</a:t>
            </a:r>
            <a:r>
              <a:rPr lang="en-US" altLang="zh-CN" sz="1800" dirty="0">
                <a:latin typeface="Linux Libertine" panose="02000503000000000000" pitchFamily="2" charset="0"/>
                <a:cs typeface="Linux Libertine" panose="02000503000000000000" pitchFamily="2" charset="0"/>
              </a:rPr>
              <a:t> Chen, Kate Smith-Miles, Bo Du, </a:t>
            </a:r>
            <a:r>
              <a:rPr lang="en-US" altLang="zh-CN" sz="1800" dirty="0" err="1">
                <a:latin typeface="Linux Libertine" panose="02000503000000000000" pitchFamily="2" charset="0"/>
                <a:cs typeface="Linux Libertine" panose="02000503000000000000" pitchFamily="2" charset="0"/>
              </a:rPr>
              <a:t>Guoqi</a:t>
            </a:r>
            <a:r>
              <a:rPr lang="en-US" altLang="zh-CN" sz="1800" dirty="0">
                <a:latin typeface="Linux Libertine" panose="02000503000000000000" pitchFamily="2" charset="0"/>
                <a:cs typeface="Linux Libertine" panose="02000503000000000000" pitchFamily="2" charset="0"/>
              </a:rPr>
              <a:t> Qian, and </a:t>
            </a:r>
            <a:r>
              <a:rPr lang="en-US" altLang="zh-CN" sz="1800" dirty="0" err="1">
                <a:latin typeface="Linux Libertine" panose="02000503000000000000" pitchFamily="2" charset="0"/>
                <a:cs typeface="Linux Libertine" panose="02000503000000000000" pitchFamily="2" charset="0"/>
              </a:rPr>
              <a:t>Mingming</a:t>
            </a:r>
            <a:r>
              <a:rPr lang="en-US" altLang="zh-CN" sz="1800" dirty="0">
                <a:latin typeface="Linux Libertine" panose="02000503000000000000" pitchFamily="2" charset="0"/>
                <a:cs typeface="Linux Libertine" panose="02000503000000000000" pitchFamily="2" charset="0"/>
              </a:rPr>
              <a:t> Gong. 2023. An Efficient Transformer for Simultaneous Learning of BEV and Lane Representations in 3D Lane Detection. arXiv:2306.04927 [cs.CV] </a:t>
            </a:r>
          </a:p>
          <a:p>
            <a:pPr marL="0" indent="0">
              <a:buNone/>
            </a:pPr>
            <a:r>
              <a:rPr lang="en-US" altLang="zh-CN" sz="1800" dirty="0">
                <a:latin typeface="Linux Libertine" panose="02000503000000000000" pitchFamily="2" charset="0"/>
                <a:cs typeface="Linux Libertine" panose="02000503000000000000" pitchFamily="2" charset="0"/>
              </a:rPr>
              <a:t>[4] S. Reuter M. </a:t>
            </a:r>
            <a:r>
              <a:rPr lang="en-US" altLang="zh-CN" sz="1800" dirty="0" err="1">
                <a:latin typeface="Linux Libertine" panose="02000503000000000000" pitchFamily="2" charset="0"/>
                <a:cs typeface="Linux Libertine" panose="02000503000000000000" pitchFamily="2" charset="0"/>
              </a:rPr>
              <a:t>Szczot</a:t>
            </a:r>
            <a:r>
              <a:rPr lang="en-US" altLang="zh-CN" sz="1800" dirty="0">
                <a:latin typeface="Linux Libertine" panose="02000503000000000000" pitchFamily="2" charset="0"/>
                <a:cs typeface="Linux Libertine" panose="02000503000000000000" pitchFamily="2" charset="0"/>
              </a:rPr>
              <a:t> M. Konrad K. </a:t>
            </a:r>
            <a:r>
              <a:rPr lang="en-US" altLang="zh-CN" sz="1800" dirty="0" err="1">
                <a:latin typeface="Linux Libertine" panose="02000503000000000000" pitchFamily="2" charset="0"/>
                <a:cs typeface="Linux Libertine" panose="02000503000000000000" pitchFamily="2" charset="0"/>
              </a:rPr>
              <a:t>Dietmayer</a:t>
            </a:r>
            <a:r>
              <a:rPr lang="en-US" altLang="zh-CN" sz="1800" dirty="0">
                <a:latin typeface="Linux Libertine" panose="02000503000000000000" pitchFamily="2" charset="0"/>
                <a:cs typeface="Linux Libertine" panose="02000503000000000000" pitchFamily="2" charset="0"/>
              </a:rPr>
              <a:t> H. </a:t>
            </a:r>
            <a:r>
              <a:rPr lang="en-US" altLang="zh-CN" sz="1800" dirty="0" err="1">
                <a:latin typeface="Linux Libertine" panose="02000503000000000000" pitchFamily="2" charset="0"/>
                <a:cs typeface="Linux Libertine" panose="02000503000000000000" pitchFamily="2" charset="0"/>
              </a:rPr>
              <a:t>Deusch</a:t>
            </a:r>
            <a:r>
              <a:rPr lang="en-US" altLang="zh-CN" sz="1800" dirty="0">
                <a:latin typeface="Linux Libertine" panose="02000503000000000000" pitchFamily="2" charset="0"/>
                <a:cs typeface="Linux Libertine" panose="02000503000000000000" pitchFamily="2" charset="0"/>
              </a:rPr>
              <a:t>, J. Wiest. 2012. A random finite set approach to multiple lane detection. ITSC (2012). </a:t>
            </a:r>
          </a:p>
          <a:p>
            <a:pPr marL="0" indent="0">
              <a:buNone/>
            </a:pPr>
            <a:r>
              <a:rPr lang="en-US" altLang="zh-CN" sz="1800" dirty="0">
                <a:latin typeface="Linux Libertine" panose="02000503000000000000" pitchFamily="2" charset="0"/>
                <a:cs typeface="Linux Libertine" panose="02000503000000000000" pitchFamily="2" charset="0"/>
              </a:rPr>
              <a:t>[5] Z. Zhang et al. H. Zhang, C. Wu. 2020. </a:t>
            </a:r>
            <a:r>
              <a:rPr lang="en-US" altLang="zh-CN" sz="1800" dirty="0" err="1">
                <a:latin typeface="Linux Libertine" panose="02000503000000000000" pitchFamily="2" charset="0"/>
                <a:cs typeface="Linux Libertine" panose="02000503000000000000" pitchFamily="2" charset="0"/>
              </a:rPr>
              <a:t>Resnest</a:t>
            </a:r>
            <a:r>
              <a:rPr lang="en-US" altLang="zh-CN" sz="1800" dirty="0">
                <a:latin typeface="Linux Libertine" panose="02000503000000000000" pitchFamily="2" charset="0"/>
                <a:cs typeface="Linux Libertine" panose="02000503000000000000" pitchFamily="2" charset="0"/>
              </a:rPr>
              <a:t>: split-attention networks. arXiv:2004.08955 </a:t>
            </a:r>
          </a:p>
          <a:p>
            <a:pPr marL="0" indent="0">
              <a:buNone/>
            </a:pPr>
            <a:r>
              <a:rPr lang="en-US" altLang="zh-CN" sz="1800" dirty="0">
                <a:latin typeface="Linux Libertine" panose="02000503000000000000" pitchFamily="2" charset="0"/>
                <a:cs typeface="Linux Libertine" panose="02000503000000000000" pitchFamily="2" charset="0"/>
              </a:rPr>
              <a:t>[6] </a:t>
            </a:r>
            <a:r>
              <a:rPr lang="en-US" altLang="zh-CN" sz="1800" dirty="0" err="1">
                <a:latin typeface="Linux Libertine" panose="02000503000000000000" pitchFamily="2" charset="0"/>
                <a:cs typeface="Linux Libertine" panose="02000503000000000000" pitchFamily="2" charset="0"/>
              </a:rPr>
              <a:t>Kaiming</a:t>
            </a:r>
            <a:r>
              <a:rPr lang="en-US" altLang="zh-CN" sz="1800" dirty="0">
                <a:latin typeface="Linux Libertine" panose="02000503000000000000" pitchFamily="2" charset="0"/>
                <a:cs typeface="Linux Libertine" panose="02000503000000000000" pitchFamily="2" charset="0"/>
              </a:rPr>
              <a:t> He, </a:t>
            </a:r>
            <a:r>
              <a:rPr lang="en-US" altLang="zh-CN" sz="1800" dirty="0" err="1">
                <a:latin typeface="Linux Libertine" panose="02000503000000000000" pitchFamily="2" charset="0"/>
                <a:cs typeface="Linux Libertine" panose="02000503000000000000" pitchFamily="2" charset="0"/>
              </a:rPr>
              <a:t>Xiangyu</a:t>
            </a:r>
            <a:r>
              <a:rPr lang="en-US" altLang="zh-CN" sz="1800" dirty="0">
                <a:latin typeface="Linux Libertine" panose="02000503000000000000" pitchFamily="2" charset="0"/>
                <a:cs typeface="Linux Libertine" panose="02000503000000000000" pitchFamily="2" charset="0"/>
              </a:rPr>
              <a:t> Zhang, </a:t>
            </a:r>
            <a:r>
              <a:rPr lang="en-US" altLang="zh-CN" sz="1800" dirty="0" err="1">
                <a:latin typeface="Linux Libertine" panose="02000503000000000000" pitchFamily="2" charset="0"/>
                <a:cs typeface="Linux Libertine" panose="02000503000000000000" pitchFamily="2" charset="0"/>
              </a:rPr>
              <a:t>Shaoqing</a:t>
            </a:r>
            <a:r>
              <a:rPr lang="en-US" altLang="zh-CN" sz="1800" dirty="0">
                <a:latin typeface="Linux Libertine" panose="02000503000000000000" pitchFamily="2" charset="0"/>
                <a:cs typeface="Linux Libertine" panose="02000503000000000000" pitchFamily="2" charset="0"/>
              </a:rPr>
              <a:t> Ren, and Jian Sun. 2015. Deep Residual Learning for Image Recognition. arXiv:1512.03385 [cs.CV] </a:t>
            </a:r>
          </a:p>
          <a:p>
            <a:pPr marL="0" indent="0">
              <a:buNone/>
            </a:pPr>
            <a:r>
              <a:rPr lang="en-US" altLang="zh-CN" sz="1800" dirty="0">
                <a:latin typeface="Linux Libertine" panose="02000503000000000000" pitchFamily="2" charset="0"/>
                <a:cs typeface="Linux Libertine" panose="02000503000000000000" pitchFamily="2" charset="0"/>
              </a:rPr>
              <a:t>[7] Ma Z. Liu C. Loy C. C Hou, Y. 2019. Learning lightweight lane detection </a:t>
            </a:r>
            <a:r>
              <a:rPr lang="en-US" altLang="zh-CN" sz="1800" dirty="0" err="1">
                <a:latin typeface="Linux Libertine" panose="02000503000000000000" pitchFamily="2" charset="0"/>
                <a:cs typeface="Linux Libertine" panose="02000503000000000000" pitchFamily="2" charset="0"/>
              </a:rPr>
              <a:t>cnns</a:t>
            </a:r>
            <a:r>
              <a:rPr lang="en-US" altLang="zh-CN" sz="1800" dirty="0">
                <a:latin typeface="Linux Libertine" panose="02000503000000000000" pitchFamily="2" charset="0"/>
                <a:cs typeface="Linux Libertine" panose="02000503000000000000" pitchFamily="2" charset="0"/>
              </a:rPr>
              <a:t> by self attention distillation. In Proceedings of the IEEE/CVF international conference on computer vision (2019). </a:t>
            </a:r>
          </a:p>
        </p:txBody>
      </p:sp>
    </p:spTree>
    <p:extLst>
      <p:ext uri="{BB962C8B-B14F-4D97-AF65-F5344CB8AC3E}">
        <p14:creationId xmlns:p14="http://schemas.microsoft.com/office/powerpoint/2010/main" val="3724473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Content</a:t>
            </a:r>
            <a:endParaRPr lang="zh-CN" altLang="en-US" dirty="0">
              <a:latin typeface="Linux Libertine" panose="02000503000000000000" pitchFamily="2" charset="0"/>
              <a:cs typeface="Linux Libertine" panose="02000503000000000000" pitchFamily="2" charset="0"/>
            </a:endParaRP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lstStyle/>
          <a:p>
            <a:r>
              <a:rPr lang="en-US" altLang="zh-CN" dirty="0">
                <a:latin typeface="Linux Libertine" panose="02000503000000000000" pitchFamily="2" charset="0"/>
                <a:cs typeface="Linux Libertine" panose="02000503000000000000" pitchFamily="2" charset="0"/>
              </a:rPr>
              <a:t>Background, Motivation, and Related Work</a:t>
            </a:r>
          </a:p>
          <a:p>
            <a:r>
              <a:rPr lang="en-US" altLang="zh-CN" dirty="0">
                <a:latin typeface="Linux Libertine" panose="02000503000000000000" pitchFamily="2" charset="0"/>
                <a:cs typeface="Linux Libertine" panose="02000503000000000000" pitchFamily="2" charset="0"/>
              </a:rPr>
              <a:t>Innovation</a:t>
            </a:r>
          </a:p>
          <a:p>
            <a:r>
              <a:rPr lang="en-US" altLang="zh-CN" dirty="0">
                <a:latin typeface="Linux Libertine" panose="02000503000000000000" pitchFamily="2" charset="0"/>
                <a:cs typeface="Linux Libertine" panose="02000503000000000000" pitchFamily="2" charset="0"/>
              </a:rPr>
              <a:t>Methodology</a:t>
            </a:r>
          </a:p>
          <a:p>
            <a:r>
              <a:rPr lang="en-US" altLang="zh-CN" dirty="0">
                <a:latin typeface="Linux Libertine" panose="02000503000000000000" pitchFamily="2" charset="0"/>
                <a:cs typeface="Linux Libertine" panose="02000503000000000000" pitchFamily="2" charset="0"/>
              </a:rPr>
              <a:t>Current Results</a:t>
            </a:r>
          </a:p>
          <a:p>
            <a:r>
              <a:rPr lang="en-US" altLang="zh-CN" dirty="0">
                <a:latin typeface="Linux Libertine" panose="02000503000000000000" pitchFamily="2" charset="0"/>
                <a:cs typeface="Linux Libertine" panose="02000503000000000000" pitchFamily="2" charset="0"/>
              </a:rPr>
              <a:t>Expected Results</a:t>
            </a:r>
          </a:p>
          <a:p>
            <a:r>
              <a:rPr lang="en-US" altLang="zh-CN" dirty="0">
                <a:latin typeface="Linux Libertine" panose="02000503000000000000" pitchFamily="2" charset="0"/>
                <a:cs typeface="Linux Libertine" panose="02000503000000000000" pitchFamily="2" charset="0"/>
              </a:rPr>
              <a:t>Timelines</a:t>
            </a:r>
          </a:p>
          <a:p>
            <a:endParaRPr lang="zh-CN" altLang="en-US" dirty="0">
              <a:latin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14956096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References</a:t>
            </a:r>
            <a:endParaRPr lang="zh-CN" altLang="en-US" dirty="0">
              <a:latin typeface="Linux Libertine" panose="02000503000000000000" pitchFamily="2" charset="0"/>
              <a:cs typeface="Linux Libertine" panose="02000503000000000000" pitchFamily="2" charset="0"/>
            </a:endParaRP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normAutofit lnSpcReduction="10000"/>
          </a:bodyPr>
          <a:lstStyle/>
          <a:p>
            <a:pPr marL="0" indent="0">
              <a:buNone/>
            </a:pPr>
            <a:r>
              <a:rPr lang="en-US" altLang="zh-CN" sz="1600" dirty="0">
                <a:latin typeface="Linux Libertine" panose="02000503000000000000" pitchFamily="2" charset="0"/>
                <a:cs typeface="Linux Libertine" panose="02000503000000000000" pitchFamily="2" charset="0"/>
              </a:rPr>
              <a:t>[8] C. Park J. Kim. 2017. End-to-end ego lane estimation based on sequential transfer learning for self-driving cars. Proceedings of the IEEE Conference on Computer Vision and Pattern Recognition Workshops (2017). </a:t>
            </a:r>
          </a:p>
          <a:p>
            <a:pPr marL="0" indent="0">
              <a:buNone/>
            </a:pPr>
            <a:r>
              <a:rPr lang="en-US" altLang="zh-CN" sz="1600" dirty="0">
                <a:latin typeface="Linux Libertine" panose="02000503000000000000" pitchFamily="2" charset="0"/>
                <a:cs typeface="Linux Libertine" panose="02000503000000000000" pitchFamily="2" charset="0"/>
              </a:rPr>
              <a:t>[9] M. Xu P. </a:t>
            </a:r>
            <a:r>
              <a:rPr lang="en-US" altLang="zh-CN" sz="1600" dirty="0" err="1">
                <a:latin typeface="Linux Libertine" panose="02000503000000000000" pitchFamily="2" charset="0"/>
                <a:cs typeface="Linux Libertine" panose="02000503000000000000" pitchFamily="2" charset="0"/>
              </a:rPr>
              <a:t>Lv</a:t>
            </a:r>
            <a:r>
              <a:rPr lang="en-US" altLang="zh-CN" sz="1600" dirty="0">
                <a:latin typeface="Linux Libertine" panose="02000503000000000000" pitchFamily="2" charset="0"/>
                <a:cs typeface="Linux Libertine" panose="02000503000000000000" pitchFamily="2" charset="0"/>
              </a:rPr>
              <a:t> X. Zhao J. </a:t>
            </a:r>
            <a:r>
              <a:rPr lang="en-US" altLang="zh-CN" sz="1600" dirty="0" err="1">
                <a:latin typeface="Linux Libertine" panose="02000503000000000000" pitchFamily="2" charset="0"/>
                <a:cs typeface="Linux Libertine" panose="02000503000000000000" pitchFamily="2" charset="0"/>
              </a:rPr>
              <a:t>Niu</a:t>
            </a:r>
            <a:r>
              <a:rPr lang="en-US" altLang="zh-CN" sz="1600" dirty="0">
                <a:latin typeface="Linux Libertine" panose="02000503000000000000" pitchFamily="2" charset="0"/>
                <a:cs typeface="Linux Libertine" panose="02000503000000000000" pitchFamily="2" charset="0"/>
              </a:rPr>
              <a:t>, J. Lu. 2016. Robust lane detection using two-stage feature extraction with curve fitting. Pattern </a:t>
            </a:r>
            <a:r>
              <a:rPr lang="en-US" altLang="zh-CN" sz="1600" dirty="0" err="1">
                <a:latin typeface="Linux Libertine" panose="02000503000000000000" pitchFamily="2" charset="0"/>
                <a:cs typeface="Linux Libertine" panose="02000503000000000000" pitchFamily="2" charset="0"/>
              </a:rPr>
              <a:t>Recognit</a:t>
            </a:r>
            <a:r>
              <a:rPr lang="en-US" altLang="zh-CN" sz="1600" dirty="0">
                <a:latin typeface="Linux Libertine" panose="02000503000000000000" pitchFamily="2" charset="0"/>
                <a:cs typeface="Linux Libertine" panose="02000503000000000000" pitchFamily="2" charset="0"/>
              </a:rPr>
              <a:t> (2016). </a:t>
            </a:r>
          </a:p>
          <a:p>
            <a:pPr marL="0" indent="0">
              <a:buNone/>
            </a:pPr>
            <a:r>
              <a:rPr lang="en-US" altLang="zh-CN" sz="1600" dirty="0">
                <a:latin typeface="Linux Libertine" panose="02000503000000000000" pitchFamily="2" charset="0"/>
                <a:cs typeface="Linux Libertine" panose="02000503000000000000" pitchFamily="2" charset="0"/>
              </a:rPr>
              <a:t>[10] De </a:t>
            </a:r>
            <a:r>
              <a:rPr lang="en-US" altLang="zh-CN" sz="1600" dirty="0" err="1">
                <a:latin typeface="Linux Libertine" panose="02000503000000000000" pitchFamily="2" charset="0"/>
                <a:cs typeface="Linux Libertine" panose="02000503000000000000" pitchFamily="2" charset="0"/>
              </a:rPr>
              <a:t>Brabandere</a:t>
            </a:r>
            <a:r>
              <a:rPr lang="en-US" altLang="zh-CN" sz="1600" dirty="0">
                <a:latin typeface="Linux Libertine" panose="02000503000000000000" pitchFamily="2" charset="0"/>
                <a:cs typeface="Linux Libertine" panose="02000503000000000000" pitchFamily="2" charset="0"/>
              </a:rPr>
              <a:t> B. </a:t>
            </a:r>
            <a:r>
              <a:rPr lang="en-US" altLang="zh-CN" sz="1600" dirty="0" err="1">
                <a:latin typeface="Linux Libertine" panose="02000503000000000000" pitchFamily="2" charset="0"/>
                <a:cs typeface="Linux Libertine" panose="02000503000000000000" pitchFamily="2" charset="0"/>
              </a:rPr>
              <a:t>Georgoulis</a:t>
            </a:r>
            <a:r>
              <a:rPr lang="en-US" altLang="zh-CN" sz="1600" dirty="0">
                <a:latin typeface="Linux Libertine" panose="02000503000000000000" pitchFamily="2" charset="0"/>
                <a:cs typeface="Linux Libertine" panose="02000503000000000000" pitchFamily="2" charset="0"/>
              </a:rPr>
              <a:t> S. </a:t>
            </a:r>
            <a:r>
              <a:rPr lang="en-US" altLang="zh-CN" sz="1600" dirty="0" err="1">
                <a:latin typeface="Linux Libertine" panose="02000503000000000000" pitchFamily="2" charset="0"/>
                <a:cs typeface="Linux Libertine" panose="02000503000000000000" pitchFamily="2" charset="0"/>
              </a:rPr>
              <a:t>Proesmans</a:t>
            </a:r>
            <a:r>
              <a:rPr lang="en-US" altLang="zh-CN" sz="1600" dirty="0">
                <a:latin typeface="Linux Libertine" panose="02000503000000000000" pitchFamily="2" charset="0"/>
                <a:cs typeface="Linux Libertine" panose="02000503000000000000" pitchFamily="2" charset="0"/>
              </a:rPr>
              <a:t> M. Van Gool Neven, D. 2018. Towards end-to-end lane detection: an instance segmentation approach. IEEE intelligent vehicles symposium (IV) (2018). </a:t>
            </a:r>
          </a:p>
          <a:p>
            <a:pPr marL="0" indent="0">
              <a:buNone/>
            </a:pPr>
            <a:r>
              <a:rPr lang="en-US" altLang="zh-CN" sz="1600" dirty="0">
                <a:latin typeface="Linux Libertine" panose="02000503000000000000" pitchFamily="2" charset="0"/>
                <a:cs typeface="Linux Libertine" panose="02000503000000000000" pitchFamily="2" charset="0"/>
              </a:rPr>
              <a:t>[11] A. Ismail G. Adam V. Narayan M. Schulze S. </a:t>
            </a:r>
            <a:r>
              <a:rPr lang="en-US" altLang="zh-CN" sz="1600" dirty="0" err="1">
                <a:latin typeface="Linux Libertine" panose="02000503000000000000" pitchFamily="2" charset="0"/>
                <a:cs typeface="Linux Libertine" panose="02000503000000000000" pitchFamily="2" charset="0"/>
              </a:rPr>
              <a:t>Chougule</a:t>
            </a:r>
            <a:r>
              <a:rPr lang="en-US" altLang="zh-CN" sz="1600" dirty="0">
                <a:latin typeface="Linux Libertine" panose="02000503000000000000" pitchFamily="2" charset="0"/>
                <a:cs typeface="Linux Libertine" panose="02000503000000000000" pitchFamily="2" charset="0"/>
              </a:rPr>
              <a:t>, N. </a:t>
            </a:r>
            <a:r>
              <a:rPr lang="en-US" altLang="zh-CN" sz="1600" dirty="0" err="1">
                <a:latin typeface="Linux Libertine" panose="02000503000000000000" pitchFamily="2" charset="0"/>
                <a:cs typeface="Linux Libertine" panose="02000503000000000000" pitchFamily="2" charset="0"/>
              </a:rPr>
              <a:t>Koznek</a:t>
            </a:r>
            <a:r>
              <a:rPr lang="en-US" altLang="zh-CN" sz="1600" dirty="0">
                <a:latin typeface="Linux Libertine" panose="02000503000000000000" pitchFamily="2" charset="0"/>
                <a:cs typeface="Linux Libertine" panose="02000503000000000000" pitchFamily="2" charset="0"/>
              </a:rPr>
              <a:t>. 2018. Reliable multilane detection and classification by utilizing CNN as a regression network. Proceedings of the European Conference on Computer Vision(ECCV) (2018). </a:t>
            </a:r>
          </a:p>
          <a:p>
            <a:pPr marL="0" indent="0">
              <a:buNone/>
            </a:pPr>
            <a:r>
              <a:rPr lang="en-US" altLang="zh-CN" sz="1600" dirty="0">
                <a:latin typeface="Linux Libertine" panose="02000503000000000000" pitchFamily="2" charset="0"/>
                <a:cs typeface="Linux Libertine" panose="02000503000000000000" pitchFamily="2" charset="0"/>
              </a:rPr>
              <a:t>[12] J. Shin Yoon S. Shin O. </a:t>
            </a:r>
            <a:r>
              <a:rPr lang="en-US" altLang="zh-CN" sz="1600" dirty="0" err="1">
                <a:latin typeface="Linux Libertine" panose="02000503000000000000" pitchFamily="2" charset="0"/>
                <a:cs typeface="Linux Libertine" panose="02000503000000000000" pitchFamily="2" charset="0"/>
              </a:rPr>
              <a:t>Bailo</a:t>
            </a:r>
            <a:r>
              <a:rPr lang="en-US" altLang="zh-CN" sz="1600" dirty="0">
                <a:latin typeface="Linux Libertine" panose="02000503000000000000" pitchFamily="2" charset="0"/>
                <a:cs typeface="Linux Libertine" panose="02000503000000000000" pitchFamily="2" charset="0"/>
              </a:rPr>
              <a:t> N. Kim T.-.H. Lee H. Seok Hong S.-.H. Han I. So </a:t>
            </a:r>
            <a:r>
              <a:rPr lang="en-US" altLang="zh-CN" sz="1600" dirty="0" err="1">
                <a:latin typeface="Linux Libertine" panose="02000503000000000000" pitchFamily="2" charset="0"/>
                <a:cs typeface="Linux Libertine" panose="02000503000000000000" pitchFamily="2" charset="0"/>
              </a:rPr>
              <a:t>Kweon</a:t>
            </a:r>
            <a:r>
              <a:rPr lang="en-US" altLang="zh-CN" sz="1600" dirty="0">
                <a:latin typeface="Linux Libertine" panose="02000503000000000000" pitchFamily="2" charset="0"/>
                <a:cs typeface="Linux Libertine" panose="02000503000000000000" pitchFamily="2" charset="0"/>
              </a:rPr>
              <a:t> S. Lee, J. Kim. 2017. </a:t>
            </a:r>
            <a:r>
              <a:rPr lang="en-US" altLang="zh-CN" sz="1600" dirty="0" err="1">
                <a:latin typeface="Linux Libertine" panose="02000503000000000000" pitchFamily="2" charset="0"/>
                <a:cs typeface="Linux Libertine" panose="02000503000000000000" pitchFamily="2" charset="0"/>
              </a:rPr>
              <a:t>Vpgnet</a:t>
            </a:r>
            <a:r>
              <a:rPr lang="en-US" altLang="zh-CN" sz="1600" dirty="0">
                <a:latin typeface="Linux Libertine" panose="02000503000000000000" pitchFamily="2" charset="0"/>
                <a:cs typeface="Linux Libertine" panose="02000503000000000000" pitchFamily="2" charset="0"/>
              </a:rPr>
              <a:t>: vanishing point guided network for lane and road marking detection and recognition. Proceedings of the IEEE International Conference on Computer Vision (2017). </a:t>
            </a:r>
          </a:p>
          <a:p>
            <a:pPr marL="0" indent="0">
              <a:buNone/>
            </a:pPr>
            <a:r>
              <a:rPr lang="en-US" altLang="zh-CN" sz="1600" dirty="0">
                <a:latin typeface="Linux Libertine" panose="02000503000000000000" pitchFamily="2" charset="0"/>
                <a:cs typeface="Linux Libertine" panose="02000503000000000000" pitchFamily="2" charset="0"/>
              </a:rPr>
              <a:t>[13] </a:t>
            </a:r>
            <a:r>
              <a:rPr lang="en-US" altLang="zh-CN" sz="1600" dirty="0" err="1">
                <a:latin typeface="Linux Libertine" panose="02000503000000000000" pitchFamily="2" charset="0"/>
                <a:cs typeface="Linux Libertine" panose="02000503000000000000" pitchFamily="2" charset="0"/>
              </a:rPr>
              <a:t>Berriel</a:t>
            </a:r>
            <a:r>
              <a:rPr lang="en-US" altLang="zh-CN" sz="1600" dirty="0">
                <a:latin typeface="Linux Libertine" panose="02000503000000000000" pitchFamily="2" charset="0"/>
                <a:cs typeface="Linux Libertine" panose="02000503000000000000" pitchFamily="2" charset="0"/>
              </a:rPr>
              <a:t> R. </a:t>
            </a:r>
            <a:r>
              <a:rPr lang="en-US" altLang="zh-CN" sz="1600" dirty="0" err="1">
                <a:latin typeface="Linux Libertine" panose="02000503000000000000" pitchFamily="2" charset="0"/>
                <a:cs typeface="Linux Libertine" panose="02000503000000000000" pitchFamily="2" charset="0"/>
              </a:rPr>
              <a:t>Paixao</a:t>
            </a:r>
            <a:r>
              <a:rPr lang="en-US" altLang="zh-CN" sz="1600" dirty="0">
                <a:latin typeface="Linux Libertine" panose="02000503000000000000" pitchFamily="2" charset="0"/>
                <a:cs typeface="Linux Libertine" panose="02000503000000000000" pitchFamily="2" charset="0"/>
              </a:rPr>
              <a:t> T. M. </a:t>
            </a:r>
            <a:r>
              <a:rPr lang="en-US" altLang="zh-CN" sz="1600" dirty="0" err="1">
                <a:latin typeface="Linux Libertine" panose="02000503000000000000" pitchFamily="2" charset="0"/>
                <a:cs typeface="Linux Libertine" panose="02000503000000000000" pitchFamily="2" charset="0"/>
              </a:rPr>
              <a:t>Badue</a:t>
            </a:r>
            <a:r>
              <a:rPr lang="en-US" altLang="zh-CN" sz="1600" dirty="0">
                <a:latin typeface="Linux Libertine" panose="02000503000000000000" pitchFamily="2" charset="0"/>
                <a:cs typeface="Linux Libertine" panose="02000503000000000000" pitchFamily="2" charset="0"/>
              </a:rPr>
              <a:t> C. De Souza A. F. Oliveira-Santos T </a:t>
            </a:r>
            <a:r>
              <a:rPr lang="en-US" altLang="zh-CN" sz="1600" dirty="0" err="1">
                <a:latin typeface="Linux Libertine" panose="02000503000000000000" pitchFamily="2" charset="0"/>
                <a:cs typeface="Linux Libertine" panose="02000503000000000000" pitchFamily="2" charset="0"/>
              </a:rPr>
              <a:t>Tabelini</a:t>
            </a:r>
            <a:r>
              <a:rPr lang="en-US" altLang="zh-CN" sz="1600" dirty="0">
                <a:latin typeface="Linux Libertine" panose="02000503000000000000" pitchFamily="2" charset="0"/>
                <a:cs typeface="Linux Libertine" panose="02000503000000000000" pitchFamily="2" charset="0"/>
              </a:rPr>
              <a:t>, L. 2021. Keep your eyes on the lane: Real-time attention-guided lane detection. In Proceedings of the IEEE/CVF Conference on Computer Vision and Pattern Recognition (2021).</a:t>
            </a:r>
          </a:p>
          <a:p>
            <a:pPr marL="0" indent="0">
              <a:buNone/>
            </a:pPr>
            <a:r>
              <a:rPr lang="en-US" altLang="zh-CN" sz="1600" dirty="0">
                <a:latin typeface="Linux Libertine" panose="02000503000000000000" pitchFamily="2" charset="0"/>
                <a:cs typeface="Linux Libertine" panose="02000503000000000000" pitchFamily="2" charset="0"/>
              </a:rPr>
              <a:t> [14] D. Neven M. </a:t>
            </a:r>
            <a:r>
              <a:rPr lang="en-US" altLang="zh-CN" sz="1600" dirty="0" err="1">
                <a:latin typeface="Linux Libertine" panose="02000503000000000000" pitchFamily="2" charset="0"/>
                <a:cs typeface="Linux Libertine" panose="02000503000000000000" pitchFamily="2" charset="0"/>
              </a:rPr>
              <a:t>Proesmans</a:t>
            </a:r>
            <a:r>
              <a:rPr lang="en-US" altLang="zh-CN" sz="1600" dirty="0">
                <a:latin typeface="Linux Libertine" panose="02000503000000000000" pitchFamily="2" charset="0"/>
                <a:cs typeface="Linux Libertine" panose="02000503000000000000" pitchFamily="2" charset="0"/>
              </a:rPr>
              <a:t> L. Van Gool W. Van </a:t>
            </a:r>
            <a:r>
              <a:rPr lang="en-US" altLang="zh-CN" sz="1600" dirty="0" err="1">
                <a:latin typeface="Linux Libertine" panose="02000503000000000000" pitchFamily="2" charset="0"/>
                <a:cs typeface="Linux Libertine" panose="02000503000000000000" pitchFamily="2" charset="0"/>
              </a:rPr>
              <a:t>Gansbeke</a:t>
            </a:r>
            <a:r>
              <a:rPr lang="en-US" altLang="zh-CN" sz="1600" dirty="0">
                <a:latin typeface="Linux Libertine" panose="02000503000000000000" pitchFamily="2" charset="0"/>
                <a:cs typeface="Linux Libertine" panose="02000503000000000000" pitchFamily="2" charset="0"/>
              </a:rPr>
              <a:t>, B. De </a:t>
            </a:r>
            <a:r>
              <a:rPr lang="en-US" altLang="zh-CN" sz="1600" dirty="0" err="1">
                <a:latin typeface="Linux Libertine" panose="02000503000000000000" pitchFamily="2" charset="0"/>
                <a:cs typeface="Linux Libertine" panose="02000503000000000000" pitchFamily="2" charset="0"/>
              </a:rPr>
              <a:t>Brabandere</a:t>
            </a:r>
            <a:r>
              <a:rPr lang="en-US" altLang="zh-CN" sz="1600" dirty="0">
                <a:latin typeface="Linux Libertine" panose="02000503000000000000" pitchFamily="2" charset="0"/>
                <a:cs typeface="Linux Libertine" panose="02000503000000000000" pitchFamily="2" charset="0"/>
              </a:rPr>
              <a:t>. 2019. End-to-end lane detection through differentiable least-squares fitting. Proceedings of the IEEE International Conference on Computer Vision Workshops (2019)</a:t>
            </a:r>
          </a:p>
        </p:txBody>
      </p:sp>
    </p:spTree>
    <p:extLst>
      <p:ext uri="{BB962C8B-B14F-4D97-AF65-F5344CB8AC3E}">
        <p14:creationId xmlns:p14="http://schemas.microsoft.com/office/powerpoint/2010/main" val="1389501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Motivation</a:t>
            </a: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lstStyle/>
          <a:p>
            <a:endParaRPr lang="zh-CN" altLang="en-US" dirty="0">
              <a:latin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1941121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Background</a:t>
            </a: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lstStyle/>
          <a:p>
            <a:endParaRPr lang="zh-CN" altLang="en-US" dirty="0">
              <a:latin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1440095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Related Work</a:t>
            </a: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lstStyle/>
          <a:p>
            <a:endParaRPr lang="zh-CN" altLang="en-US" dirty="0">
              <a:latin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364231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Innovation</a:t>
            </a: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lstStyle/>
          <a:p>
            <a:endParaRPr lang="zh-CN" altLang="en-US" dirty="0">
              <a:latin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1568205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a:latin typeface="Linux Libertine" panose="02000503000000000000" pitchFamily="2" charset="0"/>
                <a:cs typeface="Linux Libertine" panose="02000503000000000000" pitchFamily="2" charset="0"/>
              </a:rPr>
              <a:t>System Overview</a:t>
            </a:r>
            <a:endParaRPr lang="zh-CN" altLang="en-US" dirty="0">
              <a:latin typeface="Linux Libertine" panose="02000503000000000000" pitchFamily="2" charset="0"/>
              <a:cs typeface="Linux Libertine" panose="02000503000000000000" pitchFamily="2" charset="0"/>
            </a:endParaRPr>
          </a:p>
        </p:txBody>
      </p:sp>
      <p:sp>
        <p:nvSpPr>
          <p:cNvPr id="3" name="内容占位符 2">
            <a:extLst>
              <a:ext uri="{FF2B5EF4-FFF2-40B4-BE49-F238E27FC236}">
                <a16:creationId xmlns:a16="http://schemas.microsoft.com/office/drawing/2014/main" id="{88A4895C-2F3F-81DC-D540-DB7584DB2237}"/>
              </a:ext>
            </a:extLst>
          </p:cNvPr>
          <p:cNvSpPr>
            <a:spLocks noGrp="1"/>
          </p:cNvSpPr>
          <p:nvPr>
            <p:ph idx="1"/>
          </p:nvPr>
        </p:nvSpPr>
        <p:spPr/>
        <p:txBody>
          <a:bodyPr/>
          <a:lstStyle/>
          <a:p>
            <a:pPr marL="0" indent="0">
              <a:buNone/>
            </a:pPr>
            <a:endParaRPr lang="zh-CN" altLang="en-US" dirty="0">
              <a:latin typeface="Linux Libertine" panose="02000503000000000000" pitchFamily="2" charset="0"/>
              <a:cs typeface="Linux Libertine" panose="02000503000000000000" pitchFamily="2" charset="0"/>
            </a:endParaRPr>
          </a:p>
        </p:txBody>
      </p:sp>
      <p:pic>
        <p:nvPicPr>
          <p:cNvPr id="5" name="图片 4">
            <a:extLst>
              <a:ext uri="{FF2B5EF4-FFF2-40B4-BE49-F238E27FC236}">
                <a16:creationId xmlns:a16="http://schemas.microsoft.com/office/drawing/2014/main" id="{3FDC6F53-A2E9-56FB-D46B-1A42BBA92E31}"/>
              </a:ext>
            </a:extLst>
          </p:cNvPr>
          <p:cNvPicPr>
            <a:picLocks noChangeAspect="1"/>
          </p:cNvPicPr>
          <p:nvPr/>
        </p:nvPicPr>
        <p:blipFill>
          <a:blip r:embed="rId2"/>
          <a:stretch>
            <a:fillRect/>
          </a:stretch>
        </p:blipFill>
        <p:spPr>
          <a:xfrm>
            <a:off x="5874391" y="133365"/>
            <a:ext cx="5730311" cy="6591269"/>
          </a:xfrm>
          <a:prstGeom prst="rect">
            <a:avLst/>
          </a:prstGeom>
        </p:spPr>
      </p:pic>
    </p:spTree>
    <p:extLst>
      <p:ext uri="{BB962C8B-B14F-4D97-AF65-F5344CB8AC3E}">
        <p14:creationId xmlns:p14="http://schemas.microsoft.com/office/powerpoint/2010/main" val="1895796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err="1">
                <a:latin typeface="Linux Libertine" panose="02000503000000000000" pitchFamily="2" charset="0"/>
                <a:cs typeface="Linux Libertine" panose="02000503000000000000" pitchFamily="2" charset="0"/>
              </a:rPr>
              <a:t>LaneNet</a:t>
            </a:r>
            <a:r>
              <a:rPr lang="en-US" altLang="zh-CN" dirty="0">
                <a:latin typeface="Linux Libertine" panose="02000503000000000000" pitchFamily="2" charset="0"/>
                <a:cs typeface="Linux Libertine" panose="02000503000000000000" pitchFamily="2" charset="0"/>
              </a:rPr>
              <a:t> Architecture </a:t>
            </a:r>
            <a:endParaRPr lang="zh-CN" altLang="en-US" dirty="0">
              <a:latin typeface="Linux Libertine" panose="02000503000000000000" pitchFamily="2" charset="0"/>
              <a:cs typeface="Linux Libertine" panose="02000503000000000000" pitchFamily="2" charset="0"/>
            </a:endParaRPr>
          </a:p>
        </p:txBody>
      </p:sp>
      <p:pic>
        <p:nvPicPr>
          <p:cNvPr id="5" name="图片 4">
            <a:extLst>
              <a:ext uri="{FF2B5EF4-FFF2-40B4-BE49-F238E27FC236}">
                <a16:creationId xmlns:a16="http://schemas.microsoft.com/office/drawing/2014/main" id="{16AFBE85-A6E6-20CE-CFE2-93AF9215352E}"/>
              </a:ext>
            </a:extLst>
          </p:cNvPr>
          <p:cNvPicPr>
            <a:picLocks noChangeAspect="1"/>
          </p:cNvPicPr>
          <p:nvPr/>
        </p:nvPicPr>
        <p:blipFill>
          <a:blip r:embed="rId2"/>
          <a:stretch>
            <a:fillRect/>
          </a:stretch>
        </p:blipFill>
        <p:spPr>
          <a:xfrm>
            <a:off x="305435" y="1554959"/>
            <a:ext cx="11195189" cy="5103317"/>
          </a:xfrm>
          <a:prstGeom prst="rect">
            <a:avLst/>
          </a:prstGeom>
        </p:spPr>
      </p:pic>
    </p:spTree>
    <p:extLst>
      <p:ext uri="{BB962C8B-B14F-4D97-AF65-F5344CB8AC3E}">
        <p14:creationId xmlns:p14="http://schemas.microsoft.com/office/powerpoint/2010/main" val="40306548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8609C04-D50E-53F1-05DC-E59CA783DC07}"/>
              </a:ext>
            </a:extLst>
          </p:cNvPr>
          <p:cNvSpPr>
            <a:spLocks noGrp="1"/>
          </p:cNvSpPr>
          <p:nvPr>
            <p:ph type="title"/>
          </p:nvPr>
        </p:nvSpPr>
        <p:spPr/>
        <p:txBody>
          <a:bodyPr/>
          <a:lstStyle/>
          <a:p>
            <a:r>
              <a:rPr lang="en-US" altLang="zh-CN" dirty="0" err="1">
                <a:latin typeface="Linux Libertine" panose="02000503000000000000" pitchFamily="2" charset="0"/>
                <a:cs typeface="Linux Libertine" panose="02000503000000000000" pitchFamily="2" charset="0"/>
              </a:rPr>
              <a:t>ENet</a:t>
            </a:r>
            <a:endParaRPr lang="zh-CN" altLang="en-US" dirty="0">
              <a:latin typeface="Linux Libertine" panose="02000503000000000000" pitchFamily="2" charset="0"/>
              <a:cs typeface="Linux Libertine" panose="02000503000000000000" pitchFamily="2" charset="0"/>
            </a:endParaRPr>
          </a:p>
        </p:txBody>
      </p:sp>
      <p:pic>
        <p:nvPicPr>
          <p:cNvPr id="4" name="图片 3">
            <a:extLst>
              <a:ext uri="{FF2B5EF4-FFF2-40B4-BE49-F238E27FC236}">
                <a16:creationId xmlns:a16="http://schemas.microsoft.com/office/drawing/2014/main" id="{8F13F389-3177-669E-27FC-29E10D724B07}"/>
              </a:ext>
            </a:extLst>
          </p:cNvPr>
          <p:cNvPicPr>
            <a:picLocks noChangeAspect="1"/>
          </p:cNvPicPr>
          <p:nvPr/>
        </p:nvPicPr>
        <p:blipFill>
          <a:blip r:embed="rId2"/>
          <a:stretch>
            <a:fillRect/>
          </a:stretch>
        </p:blipFill>
        <p:spPr>
          <a:xfrm>
            <a:off x="1863739" y="1534571"/>
            <a:ext cx="8464522" cy="4663293"/>
          </a:xfrm>
          <a:prstGeom prst="rect">
            <a:avLst/>
          </a:prstGeom>
        </p:spPr>
      </p:pic>
    </p:spTree>
    <p:extLst>
      <p:ext uri="{BB962C8B-B14F-4D97-AF65-F5344CB8AC3E}">
        <p14:creationId xmlns:p14="http://schemas.microsoft.com/office/powerpoint/2010/main" val="163446216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TotalTime>
  <Words>1048</Words>
  <Application>Microsoft Office PowerPoint</Application>
  <PresentationFormat>宽屏</PresentationFormat>
  <Paragraphs>60</Paragraphs>
  <Slides>20</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20</vt:i4>
      </vt:variant>
    </vt:vector>
  </HeadingPairs>
  <TitlesOfParts>
    <vt:vector size="26" baseType="lpstr">
      <vt:lpstr>Söhne</vt:lpstr>
      <vt:lpstr>等线</vt:lpstr>
      <vt:lpstr>等线 Light</vt:lpstr>
      <vt:lpstr>Arial</vt:lpstr>
      <vt:lpstr>Linux Libertine</vt:lpstr>
      <vt:lpstr>Office 主题​​</vt:lpstr>
      <vt:lpstr>Lane Detection</vt:lpstr>
      <vt:lpstr>Content</vt:lpstr>
      <vt:lpstr>Motivation</vt:lpstr>
      <vt:lpstr>Background</vt:lpstr>
      <vt:lpstr>Related Work</vt:lpstr>
      <vt:lpstr>Innovation</vt:lpstr>
      <vt:lpstr>System Overview</vt:lpstr>
      <vt:lpstr>LaneNet Architecture </vt:lpstr>
      <vt:lpstr>ENet</vt:lpstr>
      <vt:lpstr>Curve Fitting and H-Net</vt:lpstr>
      <vt:lpstr>Methodology</vt:lpstr>
      <vt:lpstr>ResNets</vt:lpstr>
      <vt:lpstr>Curve Fitting and H-Net</vt:lpstr>
      <vt:lpstr>Current Results</vt:lpstr>
      <vt:lpstr>Current Results</vt:lpstr>
      <vt:lpstr>Current Results</vt:lpstr>
      <vt:lpstr>Potential Causes</vt:lpstr>
      <vt:lpstr>Expective Results</vt:lpstr>
      <vt:lpstr>References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Lane Detection</dc:title>
  <dc:creator>展玮 张</dc:creator>
  <cp:lastModifiedBy>展玮 张</cp:lastModifiedBy>
  <cp:revision>30</cp:revision>
  <dcterms:created xsi:type="dcterms:W3CDTF">2023-12-09T05:54:17Z</dcterms:created>
  <dcterms:modified xsi:type="dcterms:W3CDTF">2023-12-09T07:58:01Z</dcterms:modified>
</cp:coreProperties>
</file>

<file path=docProps/thumbnail.jpeg>
</file>